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Glacial Indifference Italics" panose="020B0604020202020204" charset="0"/>
      <p:regular r:id="rId22"/>
    </p:embeddedFont>
    <p:embeddedFont>
      <p:font typeface="Calibri" panose="020F0502020204030204" pitchFamily="34" charset="0"/>
      <p:regular r:id="rId23"/>
      <p:bold r:id="rId24"/>
      <p:italic r:id="rId25"/>
      <p:boldItalic r:id="rId26"/>
    </p:embeddedFont>
    <p:embeddedFont>
      <p:font typeface="Open Sans" panose="020B0604020202020204" charset="0"/>
      <p:regular r:id="rId27"/>
    </p:embeddedFont>
    <p:embeddedFont>
      <p:font typeface="Codec Pro ExtraBold" panose="020B0604020202020204" charset="0"/>
      <p:regular r:id="rId28"/>
    </p:embeddedFont>
    <p:embeddedFont>
      <p:font typeface="Libre Baskerville Italics" panose="020B0604020202020204" charset="0"/>
      <p:regular r:id="rId29"/>
    </p:embeddedFont>
    <p:embeddedFont>
      <p:font typeface="Codec Pro" panose="020B0604020202020204" charset="0"/>
      <p:regular r:id="rId30"/>
    </p:embeddedFont>
    <p:embeddedFont>
      <p:font typeface="Libre Baskervill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sp>
        <p:nvSpPr>
          <p:cNvPr id="2" name="Freeform 2"/>
          <p:cNvSpPr/>
          <p:nvPr/>
        </p:nvSpPr>
        <p:spPr>
          <a:xfrm rot="9529641">
            <a:off x="5641329" y="-5167933"/>
            <a:ext cx="22331632" cy="22331632"/>
          </a:xfrm>
          <a:custGeom>
            <a:avLst/>
            <a:gdLst/>
            <a:ahLst/>
            <a:cxnLst/>
            <a:rect l="l" t="t" r="r" b="b"/>
            <a:pathLst>
              <a:path w="22331632" h="22331632">
                <a:moveTo>
                  <a:pt x="0" y="0"/>
                </a:moveTo>
                <a:lnTo>
                  <a:pt x="22331632" y="0"/>
                </a:lnTo>
                <a:lnTo>
                  <a:pt x="22331632" y="22331631"/>
                </a:lnTo>
                <a:lnTo>
                  <a:pt x="0" y="2233163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941042" y="883322"/>
            <a:ext cx="8169056" cy="10873951"/>
            <a:chOff x="0" y="0"/>
            <a:chExt cx="10892074" cy="14498601"/>
          </a:xfrm>
        </p:grpSpPr>
        <p:sp>
          <p:nvSpPr>
            <p:cNvPr id="4" name="Freeform 4"/>
            <p:cNvSpPr/>
            <p:nvPr/>
          </p:nvSpPr>
          <p:spPr>
            <a:xfrm>
              <a:off x="2315522" y="384469"/>
              <a:ext cx="6261030" cy="12869895"/>
            </a:xfrm>
            <a:custGeom>
              <a:avLst/>
              <a:gdLst/>
              <a:ahLst/>
              <a:cxnLst/>
              <a:rect l="l" t="t" r="r" b="b"/>
              <a:pathLst>
                <a:path w="6261030" h="12869895">
                  <a:moveTo>
                    <a:pt x="0" y="0"/>
                  </a:moveTo>
                  <a:lnTo>
                    <a:pt x="6261030" y="0"/>
                  </a:lnTo>
                  <a:lnTo>
                    <a:pt x="6261030" y="12869895"/>
                  </a:lnTo>
                  <a:lnTo>
                    <a:pt x="0" y="12869895"/>
                  </a:lnTo>
                  <a:lnTo>
                    <a:pt x="0" y="0"/>
                  </a:lnTo>
                  <a:close/>
                </a:path>
              </a:pathLst>
            </a:custGeom>
            <a:blipFill>
              <a:blip r:embed="rId4"/>
              <a:stretch>
                <a:fillRect/>
              </a:stretch>
            </a:blipFill>
          </p:spPr>
        </p:sp>
        <p:sp>
          <p:nvSpPr>
            <p:cNvPr id="5" name="Freeform 5"/>
            <p:cNvSpPr/>
            <p:nvPr/>
          </p:nvSpPr>
          <p:spPr>
            <a:xfrm>
              <a:off x="0" y="0"/>
              <a:ext cx="10892074" cy="14498601"/>
            </a:xfrm>
            <a:custGeom>
              <a:avLst/>
              <a:gdLst/>
              <a:ahLst/>
              <a:cxnLst/>
              <a:rect l="l" t="t" r="r" b="b"/>
              <a:pathLst>
                <a:path w="10892074" h="14498601">
                  <a:moveTo>
                    <a:pt x="0" y="0"/>
                  </a:moveTo>
                  <a:lnTo>
                    <a:pt x="10892074" y="0"/>
                  </a:lnTo>
                  <a:lnTo>
                    <a:pt x="10892074" y="14498601"/>
                  </a:lnTo>
                  <a:lnTo>
                    <a:pt x="0" y="14498601"/>
                  </a:lnTo>
                  <a:lnTo>
                    <a:pt x="0" y="0"/>
                  </a:lnTo>
                  <a:close/>
                </a:path>
              </a:pathLst>
            </a:custGeom>
            <a:blipFill>
              <a:blip r:embed="rId5"/>
              <a:stretch>
                <a:fillRect/>
              </a:stretch>
            </a:blipFill>
          </p:spPr>
        </p:sp>
      </p:grpSp>
      <p:grpSp>
        <p:nvGrpSpPr>
          <p:cNvPr id="6" name="Group 6"/>
          <p:cNvGrpSpPr/>
          <p:nvPr/>
        </p:nvGrpSpPr>
        <p:grpSpPr>
          <a:xfrm>
            <a:off x="1808305" y="8511334"/>
            <a:ext cx="2896059" cy="1493933"/>
            <a:chOff x="0" y="0"/>
            <a:chExt cx="3861412" cy="1991910"/>
          </a:xfrm>
        </p:grpSpPr>
        <p:grpSp>
          <p:nvGrpSpPr>
            <p:cNvPr id="7" name="Group 7"/>
            <p:cNvGrpSpPr/>
            <p:nvPr/>
          </p:nvGrpSpPr>
          <p:grpSpPr>
            <a:xfrm>
              <a:off x="0" y="0"/>
              <a:ext cx="3707778" cy="1108484"/>
              <a:chOff x="0" y="0"/>
              <a:chExt cx="1379032" cy="412278"/>
            </a:xfrm>
          </p:grpSpPr>
          <p:sp>
            <p:nvSpPr>
              <p:cNvPr id="8" name="Freeform 8"/>
              <p:cNvSpPr/>
              <p:nvPr/>
            </p:nvSpPr>
            <p:spPr>
              <a:xfrm>
                <a:off x="0" y="0"/>
                <a:ext cx="1379032" cy="412278"/>
              </a:xfrm>
              <a:custGeom>
                <a:avLst/>
                <a:gdLst/>
                <a:ahLst/>
                <a:cxnLst/>
                <a:rect l="l" t="t" r="r" b="b"/>
                <a:pathLst>
                  <a:path w="1379032" h="412278">
                    <a:moveTo>
                      <a:pt x="1175832" y="0"/>
                    </a:moveTo>
                    <a:cubicBezTo>
                      <a:pt x="1288056" y="0"/>
                      <a:pt x="1379032" y="92292"/>
                      <a:pt x="1379032" y="206139"/>
                    </a:cubicBezTo>
                    <a:cubicBezTo>
                      <a:pt x="1379032" y="319986"/>
                      <a:pt x="1288056" y="412278"/>
                      <a:pt x="1175832" y="412278"/>
                    </a:cubicBezTo>
                    <a:lnTo>
                      <a:pt x="203200" y="412278"/>
                    </a:lnTo>
                    <a:cubicBezTo>
                      <a:pt x="90976" y="412278"/>
                      <a:pt x="0" y="319986"/>
                      <a:pt x="0" y="206139"/>
                    </a:cubicBezTo>
                    <a:cubicBezTo>
                      <a:pt x="0" y="92292"/>
                      <a:pt x="90976" y="0"/>
                      <a:pt x="203200" y="0"/>
                    </a:cubicBezTo>
                    <a:close/>
                  </a:path>
                </a:pathLst>
              </a:custGeom>
              <a:solidFill>
                <a:srgbClr val="555D50"/>
              </a:solidFill>
              <a:ln w="38100" cap="sq">
                <a:solidFill>
                  <a:srgbClr val="FFFFFF"/>
                </a:solidFill>
                <a:prstDash val="solid"/>
                <a:miter/>
              </a:ln>
            </p:spPr>
          </p:sp>
          <p:sp>
            <p:nvSpPr>
              <p:cNvPr id="9" name="TextBox 9"/>
              <p:cNvSpPr txBox="1"/>
              <p:nvPr/>
            </p:nvSpPr>
            <p:spPr>
              <a:xfrm>
                <a:off x="0" y="-47625"/>
                <a:ext cx="1379032" cy="459903"/>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887484" y="256629"/>
              <a:ext cx="1932809" cy="547601"/>
            </a:xfrm>
            <a:prstGeom prst="rect">
              <a:avLst/>
            </a:prstGeom>
          </p:spPr>
          <p:txBody>
            <a:bodyPr lIns="0" tIns="0" rIns="0" bIns="0" rtlCol="0" anchor="t">
              <a:spAutoFit/>
            </a:bodyPr>
            <a:lstStyle/>
            <a:p>
              <a:pPr algn="ctr">
                <a:lnSpc>
                  <a:spcPts val="2952"/>
                </a:lnSpc>
              </a:pPr>
              <a:r>
                <a:rPr lang="en-US" sz="2460">
                  <a:solidFill>
                    <a:srgbClr val="FFFFFF"/>
                  </a:solidFill>
                  <a:latin typeface="Codec Pro ExtraBold"/>
                </a:rPr>
                <a:t>Let's go →</a:t>
              </a:r>
            </a:p>
          </p:txBody>
        </p:sp>
        <p:sp>
          <p:nvSpPr>
            <p:cNvPr id="11" name="Freeform 11"/>
            <p:cNvSpPr/>
            <p:nvPr/>
          </p:nvSpPr>
          <p:spPr>
            <a:xfrm>
              <a:off x="2750813" y="554242"/>
              <a:ext cx="1110599" cy="1437669"/>
            </a:xfrm>
            <a:custGeom>
              <a:avLst/>
              <a:gdLst/>
              <a:ahLst/>
              <a:cxnLst/>
              <a:rect l="l" t="t" r="r" b="b"/>
              <a:pathLst>
                <a:path w="1110599" h="1437669">
                  <a:moveTo>
                    <a:pt x="0" y="0"/>
                  </a:moveTo>
                  <a:lnTo>
                    <a:pt x="1110599" y="0"/>
                  </a:lnTo>
                  <a:lnTo>
                    <a:pt x="1110599" y="1437668"/>
                  </a:lnTo>
                  <a:lnTo>
                    <a:pt x="0" y="143766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sp>
        <p:nvSpPr>
          <p:cNvPr id="12" name="TextBox 12"/>
          <p:cNvSpPr txBox="1"/>
          <p:nvPr/>
        </p:nvSpPr>
        <p:spPr>
          <a:xfrm>
            <a:off x="1028700" y="1066800"/>
            <a:ext cx="8074012" cy="4751605"/>
          </a:xfrm>
          <a:prstGeom prst="rect">
            <a:avLst/>
          </a:prstGeom>
        </p:spPr>
        <p:txBody>
          <a:bodyPr lIns="0" tIns="0" rIns="0" bIns="0" rtlCol="0" anchor="t">
            <a:spAutoFit/>
          </a:bodyPr>
          <a:lstStyle/>
          <a:p>
            <a:pPr>
              <a:lnSpc>
                <a:spcPts val="17363"/>
              </a:lnSpc>
            </a:pPr>
            <a:r>
              <a:rPr lang="en-US" sz="17023">
                <a:solidFill>
                  <a:srgbClr val="FFFFFF"/>
                </a:solidFill>
                <a:latin typeface="Codec Pro ExtraBold"/>
              </a:rPr>
              <a:t>Texting</a:t>
            </a:r>
          </a:p>
          <a:p>
            <a:pPr>
              <a:lnSpc>
                <a:spcPts val="17363"/>
              </a:lnSpc>
            </a:pPr>
            <a:r>
              <a:rPr lang="en-US" sz="17023">
                <a:solidFill>
                  <a:srgbClr val="B69352"/>
                </a:solidFill>
                <a:latin typeface="Codec Pro ExtraBold"/>
              </a:rPr>
              <a:t>App</a:t>
            </a:r>
          </a:p>
        </p:txBody>
      </p:sp>
      <p:sp>
        <p:nvSpPr>
          <p:cNvPr id="13" name="TextBox 13"/>
          <p:cNvSpPr txBox="1"/>
          <p:nvPr/>
        </p:nvSpPr>
        <p:spPr>
          <a:xfrm>
            <a:off x="5629525" y="4572291"/>
            <a:ext cx="4380561" cy="811560"/>
          </a:xfrm>
          <a:prstGeom prst="rect">
            <a:avLst/>
          </a:prstGeom>
        </p:spPr>
        <p:txBody>
          <a:bodyPr lIns="0" tIns="0" rIns="0" bIns="0" rtlCol="0" anchor="t">
            <a:spAutoFit/>
          </a:bodyPr>
          <a:lstStyle/>
          <a:p>
            <a:pPr>
              <a:lnSpc>
                <a:spcPts val="5506"/>
              </a:lnSpc>
            </a:pPr>
            <a:r>
              <a:rPr lang="en-US" sz="5398">
                <a:solidFill>
                  <a:srgbClr val="FFFFFF"/>
                </a:solidFill>
                <a:latin typeface="Codec Pro ExtraBold"/>
              </a:rPr>
              <a:t>Presentation</a:t>
            </a:r>
          </a:p>
        </p:txBody>
      </p:sp>
      <p:sp>
        <p:nvSpPr>
          <p:cNvPr id="14" name="TextBox 14"/>
          <p:cNvSpPr txBox="1"/>
          <p:nvPr/>
        </p:nvSpPr>
        <p:spPr>
          <a:xfrm>
            <a:off x="714232" y="6005139"/>
            <a:ext cx="9830585" cy="630319"/>
          </a:xfrm>
          <a:prstGeom prst="rect">
            <a:avLst/>
          </a:prstGeom>
        </p:spPr>
        <p:txBody>
          <a:bodyPr lIns="0" tIns="0" rIns="0" bIns="0" rtlCol="0" anchor="t">
            <a:spAutoFit/>
          </a:bodyPr>
          <a:lstStyle/>
          <a:p>
            <a:pPr>
              <a:lnSpc>
                <a:spcPts val="4324"/>
              </a:lnSpc>
            </a:pPr>
            <a:r>
              <a:rPr lang="en-US" sz="4239">
                <a:solidFill>
                  <a:srgbClr val="FFFFFF"/>
                </a:solidFill>
                <a:latin typeface="Codec Pro ExtraBold"/>
              </a:rPr>
              <a:t>Code Conversations, </a:t>
            </a:r>
            <a:r>
              <a:rPr lang="en-US" sz="4239">
                <a:solidFill>
                  <a:srgbClr val="B69352"/>
                </a:solidFill>
                <a:latin typeface="Codec Pro ExtraBold"/>
              </a:rPr>
              <a:t>Firebase</a:t>
            </a:r>
            <a:r>
              <a:rPr lang="en-US" sz="4239">
                <a:solidFill>
                  <a:srgbClr val="FFFFFF"/>
                </a:solidFill>
                <a:latin typeface="Codec Pro ExtraBold"/>
              </a:rPr>
              <a:t> Fusion! </a:t>
            </a:r>
          </a:p>
        </p:txBody>
      </p:sp>
      <p:sp>
        <p:nvSpPr>
          <p:cNvPr id="15" name="TextBox 15"/>
          <p:cNvSpPr txBox="1"/>
          <p:nvPr/>
        </p:nvSpPr>
        <p:spPr>
          <a:xfrm>
            <a:off x="1597170" y="7172379"/>
            <a:ext cx="6937072" cy="811560"/>
          </a:xfrm>
          <a:prstGeom prst="rect">
            <a:avLst/>
          </a:prstGeom>
        </p:spPr>
        <p:txBody>
          <a:bodyPr lIns="0" tIns="0" rIns="0" bIns="0" rtlCol="0" anchor="t">
            <a:spAutoFit/>
          </a:bodyPr>
          <a:lstStyle/>
          <a:p>
            <a:pPr>
              <a:lnSpc>
                <a:spcPts val="5506"/>
              </a:lnSpc>
            </a:pPr>
            <a:r>
              <a:rPr lang="en-US" sz="5398">
                <a:solidFill>
                  <a:srgbClr val="FFFFFF"/>
                </a:solidFill>
                <a:latin typeface="Codec Pro ExtraBold"/>
              </a:rPr>
              <a:t>Aayush Raghvuanshi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582" y="-125288"/>
            <a:ext cx="18615164" cy="10920481"/>
            <a:chOff x="0" y="0"/>
            <a:chExt cx="24820219" cy="14560641"/>
          </a:xfrm>
        </p:grpSpPr>
        <p:sp>
          <p:nvSpPr>
            <p:cNvPr id="4" name="Freeform 4"/>
            <p:cNvSpPr/>
            <p:nvPr/>
          </p:nvSpPr>
          <p:spPr>
            <a:xfrm>
              <a:off x="0" y="7101485"/>
              <a:ext cx="8273406" cy="7459156"/>
            </a:xfrm>
            <a:custGeom>
              <a:avLst/>
              <a:gdLst/>
              <a:ahLst/>
              <a:cxnLst/>
              <a:rect l="l" t="t" r="r" b="b"/>
              <a:pathLst>
                <a:path w="8273406" h="7459156">
                  <a:moveTo>
                    <a:pt x="0" y="0"/>
                  </a:moveTo>
                  <a:lnTo>
                    <a:pt x="8273406" y="0"/>
                  </a:lnTo>
                  <a:lnTo>
                    <a:pt x="8273406" y="7459156"/>
                  </a:lnTo>
                  <a:lnTo>
                    <a:pt x="0" y="7459156"/>
                  </a:lnTo>
                  <a:lnTo>
                    <a:pt x="0" y="0"/>
                  </a:lnTo>
                  <a:close/>
                </a:path>
              </a:pathLst>
            </a:custGeom>
            <a:blipFill>
              <a:blip r:embed="rId2">
                <a:alphaModFix amt="36000"/>
              </a:blip>
              <a:stretch>
                <a:fillRect l="-25496" r="-9825"/>
              </a:stretch>
            </a:blipFill>
          </p:spPr>
        </p:sp>
        <p:sp>
          <p:nvSpPr>
            <p:cNvPr id="5" name="Freeform 5"/>
            <p:cNvSpPr/>
            <p:nvPr/>
          </p:nvSpPr>
          <p:spPr>
            <a:xfrm>
              <a:off x="0" y="0"/>
              <a:ext cx="8273406" cy="7101485"/>
            </a:xfrm>
            <a:custGeom>
              <a:avLst/>
              <a:gdLst/>
              <a:ahLst/>
              <a:cxnLst/>
              <a:rect l="l" t="t" r="r" b="b"/>
              <a:pathLst>
                <a:path w="8273406" h="7101485">
                  <a:moveTo>
                    <a:pt x="0" y="0"/>
                  </a:moveTo>
                  <a:lnTo>
                    <a:pt x="8273406" y="0"/>
                  </a:lnTo>
                  <a:lnTo>
                    <a:pt x="8273406" y="7101485"/>
                  </a:lnTo>
                  <a:lnTo>
                    <a:pt x="0" y="7101485"/>
                  </a:lnTo>
                  <a:lnTo>
                    <a:pt x="0" y="0"/>
                  </a:lnTo>
                  <a:close/>
                </a:path>
              </a:pathLst>
            </a:custGeom>
            <a:blipFill>
              <a:blip r:embed="rId2">
                <a:alphaModFix amt="36000"/>
              </a:blip>
              <a:stretch>
                <a:fillRect l="-25496" r="-9825" b="-5036"/>
              </a:stretch>
            </a:blipFill>
          </p:spPr>
        </p:sp>
        <p:sp>
          <p:nvSpPr>
            <p:cNvPr id="6" name="Freeform 6"/>
            <p:cNvSpPr/>
            <p:nvPr/>
          </p:nvSpPr>
          <p:spPr>
            <a:xfrm>
              <a:off x="8273406" y="7101485"/>
              <a:ext cx="8273406" cy="7459156"/>
            </a:xfrm>
            <a:custGeom>
              <a:avLst/>
              <a:gdLst/>
              <a:ahLst/>
              <a:cxnLst/>
              <a:rect l="l" t="t" r="r" b="b"/>
              <a:pathLst>
                <a:path w="8273406" h="7459156">
                  <a:moveTo>
                    <a:pt x="0" y="0"/>
                  </a:moveTo>
                  <a:lnTo>
                    <a:pt x="8273406" y="0"/>
                  </a:lnTo>
                  <a:lnTo>
                    <a:pt x="8273406" y="7459156"/>
                  </a:lnTo>
                  <a:lnTo>
                    <a:pt x="0" y="7459156"/>
                  </a:lnTo>
                  <a:lnTo>
                    <a:pt x="0" y="0"/>
                  </a:lnTo>
                  <a:close/>
                </a:path>
              </a:pathLst>
            </a:custGeom>
            <a:blipFill>
              <a:blip r:embed="rId2">
                <a:alphaModFix amt="36000"/>
              </a:blip>
              <a:stretch>
                <a:fillRect l="-25496" r="-9825"/>
              </a:stretch>
            </a:blipFill>
          </p:spPr>
        </p:sp>
        <p:sp>
          <p:nvSpPr>
            <p:cNvPr id="7" name="Freeform 7"/>
            <p:cNvSpPr/>
            <p:nvPr/>
          </p:nvSpPr>
          <p:spPr>
            <a:xfrm>
              <a:off x="16546812" y="7101485"/>
              <a:ext cx="8273406" cy="7459156"/>
            </a:xfrm>
            <a:custGeom>
              <a:avLst/>
              <a:gdLst/>
              <a:ahLst/>
              <a:cxnLst/>
              <a:rect l="l" t="t" r="r" b="b"/>
              <a:pathLst>
                <a:path w="8273406" h="7459156">
                  <a:moveTo>
                    <a:pt x="0" y="0"/>
                  </a:moveTo>
                  <a:lnTo>
                    <a:pt x="8273407" y="0"/>
                  </a:lnTo>
                  <a:lnTo>
                    <a:pt x="8273407" y="7459156"/>
                  </a:lnTo>
                  <a:lnTo>
                    <a:pt x="0" y="7459156"/>
                  </a:lnTo>
                  <a:lnTo>
                    <a:pt x="0" y="0"/>
                  </a:lnTo>
                  <a:close/>
                </a:path>
              </a:pathLst>
            </a:custGeom>
            <a:blipFill>
              <a:blip r:embed="rId2">
                <a:alphaModFix amt="36000"/>
              </a:blip>
              <a:stretch>
                <a:fillRect l="-25496" r="-9825"/>
              </a:stretch>
            </a:blipFill>
          </p:spPr>
        </p:sp>
        <p:sp>
          <p:nvSpPr>
            <p:cNvPr id="8" name="Freeform 8"/>
            <p:cNvSpPr/>
            <p:nvPr/>
          </p:nvSpPr>
          <p:spPr>
            <a:xfrm>
              <a:off x="8273406" y="0"/>
              <a:ext cx="8273406" cy="7101485"/>
            </a:xfrm>
            <a:custGeom>
              <a:avLst/>
              <a:gdLst/>
              <a:ahLst/>
              <a:cxnLst/>
              <a:rect l="l" t="t" r="r" b="b"/>
              <a:pathLst>
                <a:path w="8273406" h="7101485">
                  <a:moveTo>
                    <a:pt x="0" y="0"/>
                  </a:moveTo>
                  <a:lnTo>
                    <a:pt x="8273406" y="0"/>
                  </a:lnTo>
                  <a:lnTo>
                    <a:pt x="8273406" y="7101485"/>
                  </a:lnTo>
                  <a:lnTo>
                    <a:pt x="0" y="7101485"/>
                  </a:lnTo>
                  <a:lnTo>
                    <a:pt x="0" y="0"/>
                  </a:lnTo>
                  <a:close/>
                </a:path>
              </a:pathLst>
            </a:custGeom>
            <a:blipFill>
              <a:blip r:embed="rId2">
                <a:alphaModFix amt="36000"/>
              </a:blip>
              <a:stretch>
                <a:fillRect l="-25496" r="-9825" b="-5036"/>
              </a:stretch>
            </a:blipFill>
          </p:spPr>
        </p:sp>
        <p:sp>
          <p:nvSpPr>
            <p:cNvPr id="9" name="Freeform 9"/>
            <p:cNvSpPr/>
            <p:nvPr/>
          </p:nvSpPr>
          <p:spPr>
            <a:xfrm>
              <a:off x="16546812" y="0"/>
              <a:ext cx="8273406" cy="7101485"/>
            </a:xfrm>
            <a:custGeom>
              <a:avLst/>
              <a:gdLst/>
              <a:ahLst/>
              <a:cxnLst/>
              <a:rect l="l" t="t" r="r" b="b"/>
              <a:pathLst>
                <a:path w="8273406" h="7101485">
                  <a:moveTo>
                    <a:pt x="0" y="0"/>
                  </a:moveTo>
                  <a:lnTo>
                    <a:pt x="8273407" y="0"/>
                  </a:lnTo>
                  <a:lnTo>
                    <a:pt x="8273407" y="7101485"/>
                  </a:lnTo>
                  <a:lnTo>
                    <a:pt x="0" y="7101485"/>
                  </a:lnTo>
                  <a:lnTo>
                    <a:pt x="0" y="0"/>
                  </a:lnTo>
                  <a:close/>
                </a:path>
              </a:pathLst>
            </a:custGeom>
            <a:blipFill>
              <a:blip r:embed="rId2">
                <a:alphaModFix amt="36000"/>
              </a:blip>
              <a:stretch>
                <a:fillRect l="-25496" r="-9825" b="-5036"/>
              </a:stretch>
            </a:blipFill>
          </p:spPr>
        </p:sp>
      </p:gr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5"/>
            <a:ext cx="18288000" cy="102792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48564"/>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478973"/>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7201170"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Greetings Screen!</a:t>
            </a:r>
          </a:p>
        </p:txBody>
      </p:sp>
      <p:sp>
        <p:nvSpPr>
          <p:cNvPr id="11" name="TextBox 11"/>
          <p:cNvSpPr txBox="1"/>
          <p:nvPr/>
        </p:nvSpPr>
        <p:spPr>
          <a:xfrm>
            <a:off x="3163237" y="8521060"/>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September</a:t>
            </a:r>
          </a:p>
        </p:txBody>
      </p:sp>
      <p:sp>
        <p:nvSpPr>
          <p:cNvPr id="12" name="TextBox 12"/>
          <p:cNvSpPr txBox="1"/>
          <p:nvPr/>
        </p:nvSpPr>
        <p:spPr>
          <a:xfrm>
            <a:off x="1028700" y="2407512"/>
            <a:ext cx="6904302" cy="5626100"/>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FDFDFD"/>
                </a:solidFill>
                <a:latin typeface="Libre Baskerville Italics"/>
              </a:rPr>
              <a:t>Purpose:</a:t>
            </a:r>
          </a:p>
          <a:p>
            <a:pPr marL="863604" lvl="2" indent="-287868">
              <a:lnSpc>
                <a:spcPts val="2800"/>
              </a:lnSpc>
              <a:buFont typeface="Arial"/>
              <a:buChar char="⚬"/>
            </a:pPr>
            <a:r>
              <a:rPr lang="en-US" sz="2000">
                <a:solidFill>
                  <a:srgbClr val="FDFDFD"/>
                </a:solidFill>
                <a:latin typeface="Libre Baskerville Italics"/>
              </a:rPr>
              <a:t>Serves as the entry point for the application.</a:t>
            </a:r>
          </a:p>
          <a:p>
            <a:pPr marL="863604" lvl="2" indent="-287868">
              <a:lnSpc>
                <a:spcPts val="2800"/>
              </a:lnSpc>
              <a:buFont typeface="Arial"/>
              <a:buChar char="⚬"/>
            </a:pPr>
            <a:r>
              <a:rPr lang="en-US" sz="2000">
                <a:solidFill>
                  <a:srgbClr val="FDFDFD"/>
                </a:solidFill>
                <a:latin typeface="Libre Baskerville Italics"/>
              </a:rPr>
              <a:t>Allows users to navigate to the login or registration page based on their authentication status.</a:t>
            </a:r>
          </a:p>
          <a:p>
            <a:pPr marL="431802" lvl="1" indent="-215901">
              <a:lnSpc>
                <a:spcPts val="2800"/>
              </a:lnSpc>
              <a:buFont typeface="Arial"/>
              <a:buChar char="•"/>
            </a:pPr>
            <a:r>
              <a:rPr lang="en-US" sz="2000">
                <a:solidFill>
                  <a:srgbClr val="FDFDFD"/>
                </a:solidFill>
                <a:latin typeface="Libre Baskerville Italics"/>
              </a:rPr>
              <a:t>Components:</a:t>
            </a:r>
          </a:p>
          <a:p>
            <a:pPr marL="863604" lvl="2" indent="-287868">
              <a:lnSpc>
                <a:spcPts val="2800"/>
              </a:lnSpc>
              <a:buFont typeface="Arial"/>
              <a:buChar char="⚬"/>
            </a:pPr>
            <a:r>
              <a:rPr lang="en-US" sz="2000">
                <a:solidFill>
                  <a:srgbClr val="FDFDFD"/>
                </a:solidFill>
                <a:latin typeface="Libre Baskerville Italics"/>
              </a:rPr>
              <a:t>Two buttons (register_welcome_btn and login_welcome_btn) for navigating to the registration and login pages.</a:t>
            </a:r>
          </a:p>
          <a:p>
            <a:pPr marL="431802" lvl="1" indent="-215901">
              <a:lnSpc>
                <a:spcPts val="2800"/>
              </a:lnSpc>
              <a:buFont typeface="Arial"/>
              <a:buChar char="•"/>
            </a:pPr>
            <a:r>
              <a:rPr lang="en-US" sz="2000">
                <a:solidFill>
                  <a:srgbClr val="FDFDFD"/>
                </a:solidFill>
                <a:latin typeface="Libre Baskerville Italics"/>
              </a:rPr>
              <a:t>Functionality:</a:t>
            </a:r>
          </a:p>
          <a:p>
            <a:pPr marL="863604" lvl="2" indent="-287868">
              <a:lnSpc>
                <a:spcPts val="2800"/>
              </a:lnSpc>
              <a:buFont typeface="Arial"/>
              <a:buChar char="⚬"/>
            </a:pPr>
            <a:r>
              <a:rPr lang="en-US" sz="2000">
                <a:solidFill>
                  <a:srgbClr val="FDFDFD"/>
                </a:solidFill>
                <a:latin typeface="Libre Baskerville Italics"/>
              </a:rPr>
              <a:t>Redirects users to the RegisterActivity if they choose to register.</a:t>
            </a:r>
          </a:p>
          <a:p>
            <a:pPr marL="863604" lvl="2" indent="-287868">
              <a:lnSpc>
                <a:spcPts val="2800"/>
              </a:lnSpc>
              <a:buFont typeface="Arial"/>
              <a:buChar char="⚬"/>
            </a:pPr>
            <a:r>
              <a:rPr lang="en-US" sz="2000">
                <a:solidFill>
                  <a:srgbClr val="FDFDFD"/>
                </a:solidFill>
                <a:latin typeface="Libre Baskerville Italics"/>
              </a:rPr>
              <a:t>Redirects users to the LoginActivity if they choose to log in.</a:t>
            </a:r>
          </a:p>
          <a:p>
            <a:pPr marL="863604" lvl="2" indent="-287868" algn="l">
              <a:lnSpc>
                <a:spcPts val="2800"/>
              </a:lnSpc>
              <a:spcBef>
                <a:spcPct val="0"/>
              </a:spcBef>
              <a:buFont typeface="Arial"/>
              <a:buChar char="⚬"/>
            </a:pPr>
            <a:r>
              <a:rPr lang="en-US" sz="2000">
                <a:solidFill>
                  <a:srgbClr val="FDFDFD"/>
                </a:solidFill>
                <a:latin typeface="Libre Baskerville Italics"/>
              </a:rPr>
              <a:t>If a user is already authenticated (FirebaseUser is not null), redirects them to the MainActivity.</a:t>
            </a:r>
          </a:p>
          <a:p>
            <a:pPr marL="0" lvl="0" indent="0" algn="l">
              <a:lnSpc>
                <a:spcPts val="2800"/>
              </a:lnSpc>
              <a:spcBef>
                <a:spcPct val="0"/>
              </a:spcBef>
            </a:pPr>
            <a:endParaRPr lang="en-US" sz="2000">
              <a:solidFill>
                <a:srgbClr val="FDFDFD"/>
              </a:solidFill>
              <a:latin typeface="Libre Baskerville Italics"/>
            </a:endParaRPr>
          </a:p>
        </p:txBody>
      </p:sp>
      <p:grpSp>
        <p:nvGrpSpPr>
          <p:cNvPr id="13" name="Group 13"/>
          <p:cNvGrpSpPr/>
          <p:nvPr/>
        </p:nvGrpSpPr>
        <p:grpSpPr>
          <a:xfrm>
            <a:off x="11289110" y="1028700"/>
            <a:ext cx="6589516" cy="13179031"/>
            <a:chOff x="0" y="0"/>
            <a:chExt cx="8786021" cy="17572042"/>
          </a:xfrm>
        </p:grpSpPr>
        <p:grpSp>
          <p:nvGrpSpPr>
            <p:cNvPr id="14" name="Group 14"/>
            <p:cNvGrpSpPr>
              <a:grpSpLocks noChangeAspect="1"/>
            </p:cNvGrpSpPr>
            <p:nvPr/>
          </p:nvGrpSpPr>
          <p:grpSpPr>
            <a:xfrm>
              <a:off x="203688" y="0"/>
              <a:ext cx="8378646" cy="16757291"/>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773" r="-1773"/>
                </a:stretch>
              </a:blipFill>
            </p:spPr>
          </p:sp>
        </p:grpSp>
        <p:grpSp>
          <p:nvGrpSpPr>
            <p:cNvPr id="16" name="Group 16"/>
            <p:cNvGrpSpPr>
              <a:grpSpLocks noChangeAspect="1"/>
            </p:cNvGrpSpPr>
            <p:nvPr/>
          </p:nvGrpSpPr>
          <p:grpSpPr>
            <a:xfrm>
              <a:off x="0" y="0"/>
              <a:ext cx="8786021" cy="17572042"/>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48564"/>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478973"/>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6792574"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Register Screen</a:t>
            </a:r>
          </a:p>
        </p:txBody>
      </p:sp>
      <p:sp>
        <p:nvSpPr>
          <p:cNvPr id="11" name="TextBox 11"/>
          <p:cNvSpPr txBox="1"/>
          <p:nvPr/>
        </p:nvSpPr>
        <p:spPr>
          <a:xfrm>
            <a:off x="3163237" y="8521060"/>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September</a:t>
            </a:r>
          </a:p>
        </p:txBody>
      </p:sp>
      <p:sp>
        <p:nvSpPr>
          <p:cNvPr id="12" name="TextBox 12"/>
          <p:cNvSpPr txBox="1"/>
          <p:nvPr/>
        </p:nvSpPr>
        <p:spPr>
          <a:xfrm>
            <a:off x="1028700" y="2311400"/>
            <a:ext cx="6904302" cy="5626100"/>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FDFDFD"/>
                </a:solidFill>
                <a:latin typeface="Libre Baskerville Italics"/>
              </a:rPr>
              <a:t>Purpose:</a:t>
            </a:r>
          </a:p>
          <a:p>
            <a:pPr marL="863604" lvl="2" indent="-287868">
              <a:lnSpc>
                <a:spcPts val="2800"/>
              </a:lnSpc>
              <a:buFont typeface="Arial"/>
              <a:buChar char="⚬"/>
            </a:pPr>
            <a:r>
              <a:rPr lang="en-US" sz="2000">
                <a:solidFill>
                  <a:srgbClr val="FDFDFD"/>
                </a:solidFill>
                <a:latin typeface="Libre Baskerville Italics"/>
              </a:rPr>
              <a:t>Allows users to create a new account by providing a username, email, and password.</a:t>
            </a:r>
          </a:p>
          <a:p>
            <a:pPr marL="431802" lvl="1" indent="-215901">
              <a:lnSpc>
                <a:spcPts val="2800"/>
              </a:lnSpc>
              <a:buFont typeface="Arial"/>
              <a:buChar char="•"/>
            </a:pPr>
            <a:r>
              <a:rPr lang="en-US" sz="2000">
                <a:solidFill>
                  <a:srgbClr val="FDFDFD"/>
                </a:solidFill>
                <a:latin typeface="Libre Baskerville Italics"/>
              </a:rPr>
              <a:t>Components:</a:t>
            </a:r>
          </a:p>
          <a:p>
            <a:pPr marL="863604" lvl="2" indent="-287868">
              <a:lnSpc>
                <a:spcPts val="2800"/>
              </a:lnSpc>
              <a:buFont typeface="Arial"/>
              <a:buChar char="⚬"/>
            </a:pPr>
            <a:r>
              <a:rPr lang="en-US" sz="2000">
                <a:solidFill>
                  <a:srgbClr val="FDFDFD"/>
                </a:solidFill>
                <a:latin typeface="Libre Baskerville Italics"/>
              </a:rPr>
              <a:t>username_register, email_register, and password_register: EditText for entering username, email, and password.</a:t>
            </a:r>
          </a:p>
          <a:p>
            <a:pPr marL="863604" lvl="2" indent="-287868">
              <a:lnSpc>
                <a:spcPts val="2800"/>
              </a:lnSpc>
              <a:buFont typeface="Arial"/>
              <a:buChar char="⚬"/>
            </a:pPr>
            <a:r>
              <a:rPr lang="en-US" sz="2000">
                <a:solidFill>
                  <a:srgbClr val="FDFDFD"/>
                </a:solidFill>
                <a:latin typeface="Libre Baskerville Italics"/>
              </a:rPr>
              <a:t>register_btn: Button for initiating the registration process.</a:t>
            </a:r>
          </a:p>
          <a:p>
            <a:pPr marL="431802" lvl="1" indent="-215901">
              <a:lnSpc>
                <a:spcPts val="2800"/>
              </a:lnSpc>
              <a:buFont typeface="Arial"/>
              <a:buChar char="•"/>
            </a:pPr>
            <a:r>
              <a:rPr lang="en-US" sz="2000">
                <a:solidFill>
                  <a:srgbClr val="FDFDFD"/>
                </a:solidFill>
                <a:latin typeface="Libre Baskerville Italics"/>
              </a:rPr>
              <a:t>Functionality:</a:t>
            </a:r>
          </a:p>
          <a:p>
            <a:pPr marL="863604" lvl="2" indent="-287868">
              <a:lnSpc>
                <a:spcPts val="2800"/>
              </a:lnSpc>
              <a:buFont typeface="Arial"/>
              <a:buChar char="⚬"/>
            </a:pPr>
            <a:r>
              <a:rPr lang="en-US" sz="2000">
                <a:solidFill>
                  <a:srgbClr val="FDFDFD"/>
                </a:solidFill>
                <a:latin typeface="Libre Baskerville Italics"/>
              </a:rPr>
              <a:t>Registers a new user using Firebase Authentication.</a:t>
            </a:r>
          </a:p>
          <a:p>
            <a:pPr marL="863604" lvl="2" indent="-287868">
              <a:lnSpc>
                <a:spcPts val="2800"/>
              </a:lnSpc>
              <a:buFont typeface="Arial"/>
              <a:buChar char="⚬"/>
            </a:pPr>
            <a:r>
              <a:rPr lang="en-US" sz="2000">
                <a:solidFill>
                  <a:srgbClr val="FDFDFD"/>
                </a:solidFill>
                <a:latin typeface="Libre Baskerville Italics"/>
              </a:rPr>
              <a:t>Creates a new user entry in the Firebase Realtime Database with initial profile information.</a:t>
            </a:r>
          </a:p>
          <a:p>
            <a:pPr marL="863604" lvl="2" indent="-287868" algn="l">
              <a:lnSpc>
                <a:spcPts val="2800"/>
              </a:lnSpc>
              <a:spcBef>
                <a:spcPct val="0"/>
              </a:spcBef>
              <a:buFont typeface="Arial"/>
              <a:buChar char="⚬"/>
            </a:pPr>
            <a:r>
              <a:rPr lang="en-US" sz="2000">
                <a:solidFill>
                  <a:srgbClr val="FDFDFD"/>
                </a:solidFill>
                <a:latin typeface="Libre Baskerville Italics"/>
              </a:rPr>
              <a:t>Upon successful registration, redirects the user to the MainActivity.</a:t>
            </a:r>
          </a:p>
          <a:p>
            <a:pPr marL="0" lvl="0" indent="0" algn="l">
              <a:lnSpc>
                <a:spcPts val="2800"/>
              </a:lnSpc>
              <a:spcBef>
                <a:spcPct val="0"/>
              </a:spcBef>
            </a:pPr>
            <a:endParaRPr lang="en-US" sz="2000">
              <a:solidFill>
                <a:srgbClr val="FDFDFD"/>
              </a:solidFill>
              <a:latin typeface="Libre Baskerville Italics"/>
            </a:endParaRPr>
          </a:p>
        </p:txBody>
      </p:sp>
      <p:grpSp>
        <p:nvGrpSpPr>
          <p:cNvPr id="13" name="Group 13"/>
          <p:cNvGrpSpPr/>
          <p:nvPr/>
        </p:nvGrpSpPr>
        <p:grpSpPr>
          <a:xfrm>
            <a:off x="11039852" y="625177"/>
            <a:ext cx="6590393" cy="13180786"/>
            <a:chOff x="0" y="0"/>
            <a:chExt cx="8787191" cy="17574382"/>
          </a:xfrm>
        </p:grpSpPr>
        <p:grpSp>
          <p:nvGrpSpPr>
            <p:cNvPr id="14" name="Group 14"/>
            <p:cNvGrpSpPr>
              <a:grpSpLocks noChangeAspect="1"/>
            </p:cNvGrpSpPr>
            <p:nvPr/>
          </p:nvGrpSpPr>
          <p:grpSpPr>
            <a:xfrm>
              <a:off x="389376" y="517272"/>
              <a:ext cx="8008439" cy="16016879"/>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713" r="-1713"/>
                </a:stretch>
              </a:blipFill>
            </p:spPr>
          </p:sp>
        </p:grpSp>
        <p:grpSp>
          <p:nvGrpSpPr>
            <p:cNvPr id="16" name="Group 16"/>
            <p:cNvGrpSpPr>
              <a:grpSpLocks noChangeAspect="1"/>
            </p:cNvGrpSpPr>
            <p:nvPr/>
          </p:nvGrpSpPr>
          <p:grpSpPr>
            <a:xfrm>
              <a:off x="0" y="0"/>
              <a:ext cx="8787191" cy="17574382"/>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48564"/>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478973"/>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6792574"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Login Screen</a:t>
            </a:r>
          </a:p>
        </p:txBody>
      </p:sp>
      <p:sp>
        <p:nvSpPr>
          <p:cNvPr id="11" name="TextBox 11"/>
          <p:cNvSpPr txBox="1"/>
          <p:nvPr/>
        </p:nvSpPr>
        <p:spPr>
          <a:xfrm>
            <a:off x="3163237" y="8521060"/>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October</a:t>
            </a:r>
          </a:p>
        </p:txBody>
      </p:sp>
      <p:sp>
        <p:nvSpPr>
          <p:cNvPr id="12" name="TextBox 12"/>
          <p:cNvSpPr txBox="1"/>
          <p:nvPr/>
        </p:nvSpPr>
        <p:spPr>
          <a:xfrm>
            <a:off x="1028700" y="2551482"/>
            <a:ext cx="6904302" cy="4568825"/>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FDFDFD"/>
                </a:solidFill>
                <a:latin typeface="Libre Baskerville Italics"/>
              </a:rPr>
              <a:t>Purpose:</a:t>
            </a:r>
          </a:p>
          <a:p>
            <a:pPr marL="431802" lvl="1" indent="-215901">
              <a:lnSpc>
                <a:spcPts val="2800"/>
              </a:lnSpc>
              <a:buFont typeface="Arial"/>
              <a:buChar char="•"/>
            </a:pPr>
            <a:r>
              <a:rPr lang="en-US" sz="2000">
                <a:solidFill>
                  <a:srgbClr val="FDFDFD"/>
                </a:solidFill>
                <a:latin typeface="Libre Baskerville Italics"/>
              </a:rPr>
              <a:t>Allows users to log in to the application using their email and password.</a:t>
            </a:r>
          </a:p>
          <a:p>
            <a:pPr marL="431802" lvl="1" indent="-215901">
              <a:lnSpc>
                <a:spcPts val="2800"/>
              </a:lnSpc>
              <a:buFont typeface="Arial"/>
              <a:buChar char="•"/>
            </a:pPr>
            <a:r>
              <a:rPr lang="en-US" sz="2000">
                <a:solidFill>
                  <a:srgbClr val="FDFDFD"/>
                </a:solidFill>
                <a:latin typeface="Libre Baskerville Italics"/>
              </a:rPr>
              <a:t>Components:</a:t>
            </a:r>
          </a:p>
          <a:p>
            <a:pPr marL="431802" lvl="1" indent="-215901">
              <a:lnSpc>
                <a:spcPts val="2800"/>
              </a:lnSpc>
              <a:buFont typeface="Arial"/>
              <a:buChar char="•"/>
            </a:pPr>
            <a:r>
              <a:rPr lang="en-US" sz="2000">
                <a:solidFill>
                  <a:srgbClr val="FDFDFD"/>
                </a:solidFill>
                <a:latin typeface="Libre Baskerville Italics"/>
              </a:rPr>
              <a:t>email_login and password_login: EditText fields for entering email and password.</a:t>
            </a:r>
          </a:p>
          <a:p>
            <a:pPr marL="431802" lvl="1" indent="-215901">
              <a:lnSpc>
                <a:spcPts val="2800"/>
              </a:lnSpc>
              <a:buFont typeface="Arial"/>
              <a:buChar char="•"/>
            </a:pPr>
            <a:r>
              <a:rPr lang="en-US" sz="2000">
                <a:solidFill>
                  <a:srgbClr val="FDFDFD"/>
                </a:solidFill>
                <a:latin typeface="Libre Baskerville Italics"/>
              </a:rPr>
              <a:t>login_btn: Button for initiating the login process.</a:t>
            </a:r>
          </a:p>
          <a:p>
            <a:pPr marL="431802" lvl="1" indent="-215901">
              <a:lnSpc>
                <a:spcPts val="2800"/>
              </a:lnSpc>
              <a:buFont typeface="Arial"/>
              <a:buChar char="•"/>
            </a:pPr>
            <a:r>
              <a:rPr lang="en-US" sz="2000">
                <a:solidFill>
                  <a:srgbClr val="FDFDFD"/>
                </a:solidFill>
                <a:latin typeface="Libre Baskerville Italics"/>
              </a:rPr>
              <a:t>Functionality:</a:t>
            </a:r>
          </a:p>
          <a:p>
            <a:pPr marL="431802" lvl="1" indent="-215901">
              <a:lnSpc>
                <a:spcPts val="2800"/>
              </a:lnSpc>
              <a:buFont typeface="Arial"/>
              <a:buChar char="•"/>
            </a:pPr>
            <a:r>
              <a:rPr lang="en-US" sz="2000">
                <a:solidFill>
                  <a:srgbClr val="FDFDFD"/>
                </a:solidFill>
                <a:latin typeface="Libre Baskerville Italics"/>
              </a:rPr>
              <a:t>Logs in the user using Firebase Authentication.</a:t>
            </a:r>
          </a:p>
          <a:p>
            <a:pPr marL="431802" lvl="1" indent="-215901">
              <a:lnSpc>
                <a:spcPts val="2800"/>
              </a:lnSpc>
              <a:buFont typeface="Arial"/>
              <a:buChar char="•"/>
            </a:pPr>
            <a:r>
              <a:rPr lang="en-US" sz="2000">
                <a:solidFill>
                  <a:srgbClr val="FDFDFD"/>
                </a:solidFill>
                <a:latin typeface="Libre Baskerville Italics"/>
              </a:rPr>
              <a:t>If successful, redirects the user to the MainActivity.</a:t>
            </a:r>
          </a:p>
          <a:p>
            <a:pPr marL="431802" lvl="1" indent="-215901">
              <a:lnSpc>
                <a:spcPts val="2800"/>
              </a:lnSpc>
              <a:buFont typeface="Arial"/>
              <a:buChar char="•"/>
            </a:pPr>
            <a:r>
              <a:rPr lang="en-US" sz="2000">
                <a:solidFill>
                  <a:srgbClr val="FDFDFD"/>
                </a:solidFill>
                <a:latin typeface="Libre Baskerville Italics"/>
              </a:rPr>
              <a:t>Handles cases where login fails and provides appropriate error messages.</a:t>
            </a:r>
          </a:p>
          <a:p>
            <a:pPr marL="0" lvl="0" indent="0" algn="l">
              <a:lnSpc>
                <a:spcPts val="2800"/>
              </a:lnSpc>
              <a:spcBef>
                <a:spcPct val="0"/>
              </a:spcBef>
            </a:pPr>
            <a:endParaRPr lang="en-US" sz="2000">
              <a:solidFill>
                <a:srgbClr val="FDFDFD"/>
              </a:solidFill>
              <a:latin typeface="Libre Baskerville Italics"/>
            </a:endParaRPr>
          </a:p>
        </p:txBody>
      </p:sp>
      <p:grpSp>
        <p:nvGrpSpPr>
          <p:cNvPr id="13" name="Group 13"/>
          <p:cNvGrpSpPr/>
          <p:nvPr/>
        </p:nvGrpSpPr>
        <p:grpSpPr>
          <a:xfrm>
            <a:off x="10997295" y="709456"/>
            <a:ext cx="6616945" cy="13233890"/>
            <a:chOff x="0" y="0"/>
            <a:chExt cx="8822593" cy="17645186"/>
          </a:xfrm>
        </p:grpSpPr>
        <p:grpSp>
          <p:nvGrpSpPr>
            <p:cNvPr id="14" name="Group 14"/>
            <p:cNvGrpSpPr>
              <a:grpSpLocks noChangeAspect="1"/>
            </p:cNvGrpSpPr>
            <p:nvPr/>
          </p:nvGrpSpPr>
          <p:grpSpPr>
            <a:xfrm>
              <a:off x="204536" y="409071"/>
              <a:ext cx="8413522" cy="16827044"/>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773" r="-1773"/>
                </a:stretch>
              </a:blipFill>
            </p:spPr>
          </p:sp>
        </p:grpSp>
        <p:grpSp>
          <p:nvGrpSpPr>
            <p:cNvPr id="16" name="Group 16"/>
            <p:cNvGrpSpPr>
              <a:grpSpLocks noChangeAspect="1"/>
            </p:cNvGrpSpPr>
            <p:nvPr/>
          </p:nvGrpSpPr>
          <p:grpSpPr>
            <a:xfrm>
              <a:off x="0" y="0"/>
              <a:ext cx="8822593" cy="17645186"/>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800" decel="100000"/>
                                        <p:tgtEl>
                                          <p:spTgt spid="13"/>
                                        </p:tgtEl>
                                      </p:cBhvr>
                                    </p:animEffect>
                                    <p:anim calcmode="lin" valueType="num">
                                      <p:cBhvr>
                                        <p:cTn id="8" dur="800" decel="100000" fill="hold"/>
                                        <p:tgtEl>
                                          <p:spTgt spid="13"/>
                                        </p:tgtEl>
                                        <p:attrNameLst>
                                          <p:attrName>style.rotation</p:attrName>
                                        </p:attrNameLst>
                                      </p:cBhvr>
                                      <p:tavLst>
                                        <p:tav tm="0">
                                          <p:val>
                                            <p:fltVal val="-90"/>
                                          </p:val>
                                        </p:tav>
                                        <p:tav tm="100000">
                                          <p:val>
                                            <p:fltVal val="0"/>
                                          </p:val>
                                        </p:tav>
                                      </p:tavLst>
                                    </p:anim>
                                    <p:anim calcmode="lin" valueType="num">
                                      <p:cBhvr>
                                        <p:cTn id="9" dur="800" decel="100000" fill="hold"/>
                                        <p:tgtEl>
                                          <p:spTgt spid="13"/>
                                        </p:tgtEl>
                                        <p:attrNameLst>
                                          <p:attrName>ppt_x</p:attrName>
                                        </p:attrNameLst>
                                      </p:cBhvr>
                                      <p:tavLst>
                                        <p:tav tm="0">
                                          <p:val>
                                            <p:strVal val="#ppt_x+0.4"/>
                                          </p:val>
                                        </p:tav>
                                        <p:tav tm="100000">
                                          <p:val>
                                            <p:strVal val="#ppt_x-0.05"/>
                                          </p:val>
                                        </p:tav>
                                      </p:tavLst>
                                    </p:anim>
                                    <p:anim calcmode="lin" valueType="num">
                                      <p:cBhvr>
                                        <p:cTn id="10" dur="800" decel="100000" fill="hold"/>
                                        <p:tgtEl>
                                          <p:spTgt spid="1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48564"/>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478973"/>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6792574"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Main Screen</a:t>
            </a:r>
          </a:p>
        </p:txBody>
      </p:sp>
      <p:sp>
        <p:nvSpPr>
          <p:cNvPr id="11" name="TextBox 11"/>
          <p:cNvSpPr txBox="1"/>
          <p:nvPr/>
        </p:nvSpPr>
        <p:spPr>
          <a:xfrm>
            <a:off x="3163237" y="8521060"/>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October</a:t>
            </a:r>
          </a:p>
        </p:txBody>
      </p:sp>
      <p:sp>
        <p:nvSpPr>
          <p:cNvPr id="12" name="TextBox 12"/>
          <p:cNvSpPr txBox="1"/>
          <p:nvPr/>
        </p:nvSpPr>
        <p:spPr>
          <a:xfrm>
            <a:off x="1028700" y="2243088"/>
            <a:ext cx="7093007" cy="5694412"/>
          </a:xfrm>
          <a:prstGeom prst="rect">
            <a:avLst/>
          </a:prstGeom>
        </p:spPr>
        <p:txBody>
          <a:bodyPr lIns="0" tIns="0" rIns="0" bIns="0" rtlCol="0" anchor="t">
            <a:spAutoFit/>
          </a:bodyPr>
          <a:lstStyle/>
          <a:p>
            <a:pPr marL="368159" lvl="1" indent="-184080">
              <a:lnSpc>
                <a:spcPts val="2387"/>
              </a:lnSpc>
              <a:buFont typeface="Arial"/>
              <a:buChar char="•"/>
            </a:pPr>
            <a:r>
              <a:rPr lang="en-US" sz="1705">
                <a:solidFill>
                  <a:srgbClr val="FDFDFD"/>
                </a:solidFill>
                <a:latin typeface="Libre Baskerville Italics"/>
              </a:rPr>
              <a:t>MainActivity:</a:t>
            </a:r>
          </a:p>
          <a:p>
            <a:pPr marL="368159" lvl="1" indent="-184080">
              <a:lnSpc>
                <a:spcPts val="2387"/>
              </a:lnSpc>
              <a:buFont typeface="Arial"/>
              <a:buChar char="•"/>
            </a:pPr>
            <a:r>
              <a:rPr lang="en-US" sz="1705">
                <a:solidFill>
                  <a:srgbClr val="FDFDFD"/>
                </a:solidFill>
                <a:latin typeface="Libre Baskerville Italics"/>
              </a:rPr>
              <a:t>Purpose:</a:t>
            </a:r>
          </a:p>
          <a:p>
            <a:pPr marL="368159" lvl="1" indent="-184080">
              <a:lnSpc>
                <a:spcPts val="2387"/>
              </a:lnSpc>
              <a:buFont typeface="Arial"/>
              <a:buChar char="•"/>
            </a:pPr>
            <a:r>
              <a:rPr lang="en-US" sz="1705">
                <a:solidFill>
                  <a:srgbClr val="FDFDFD"/>
                </a:solidFill>
                <a:latin typeface="Libre Baskerville Italics"/>
              </a:rPr>
              <a:t>Main screen of the application, featuring a TabLayout with three tabs: Chats, Search, and Settings.</a:t>
            </a:r>
          </a:p>
          <a:p>
            <a:pPr marL="368159" lvl="1" indent="-184080">
              <a:lnSpc>
                <a:spcPts val="2387"/>
              </a:lnSpc>
              <a:buFont typeface="Arial"/>
              <a:buChar char="•"/>
            </a:pPr>
            <a:r>
              <a:rPr lang="en-US" sz="1705">
                <a:solidFill>
                  <a:srgbClr val="FDFDFD"/>
                </a:solidFill>
                <a:latin typeface="Libre Baskerville Italics"/>
              </a:rPr>
              <a:t>Components:</a:t>
            </a:r>
          </a:p>
          <a:p>
            <a:pPr marL="368159" lvl="1" indent="-184080">
              <a:lnSpc>
                <a:spcPts val="2387"/>
              </a:lnSpc>
              <a:buFont typeface="Arial"/>
              <a:buChar char="•"/>
            </a:pPr>
            <a:r>
              <a:rPr lang="en-US" sz="1705">
                <a:solidFill>
                  <a:srgbClr val="FDFDFD"/>
                </a:solidFill>
                <a:latin typeface="Libre Baskerville Italics"/>
              </a:rPr>
              <a:t>TabLayout and ViewPager: For organizing and displaying the three main fragments.</a:t>
            </a:r>
          </a:p>
          <a:p>
            <a:pPr marL="368159" lvl="1" indent="-184080">
              <a:lnSpc>
                <a:spcPts val="2387"/>
              </a:lnSpc>
              <a:buFont typeface="Arial"/>
              <a:buChar char="•"/>
            </a:pPr>
            <a:r>
              <a:rPr lang="en-US" sz="1705">
                <a:solidFill>
                  <a:srgbClr val="FDFDFD"/>
                </a:solidFill>
                <a:latin typeface="Libre Baskerville Italics"/>
              </a:rPr>
              <a:t>toolbar_main: Toolbar for the main activity.</a:t>
            </a:r>
          </a:p>
          <a:p>
            <a:pPr marL="368159" lvl="1" indent="-184080">
              <a:lnSpc>
                <a:spcPts val="2387"/>
              </a:lnSpc>
              <a:buFont typeface="Arial"/>
              <a:buChar char="•"/>
            </a:pPr>
            <a:r>
              <a:rPr lang="en-US" sz="1705">
                <a:solidFill>
                  <a:srgbClr val="FDFDFD"/>
                </a:solidFill>
                <a:latin typeface="Libre Baskerville Italics"/>
              </a:rPr>
              <a:t>Functionality:</a:t>
            </a:r>
          </a:p>
          <a:p>
            <a:pPr marL="368159" lvl="1" indent="-184080">
              <a:lnSpc>
                <a:spcPts val="2387"/>
              </a:lnSpc>
              <a:buFont typeface="Arial"/>
              <a:buChar char="•"/>
            </a:pPr>
            <a:r>
              <a:rPr lang="en-US" sz="1705">
                <a:solidFill>
                  <a:srgbClr val="FDFDFD"/>
                </a:solidFill>
                <a:latin typeface="Libre Baskerville Italics"/>
              </a:rPr>
              <a:t>Manages user authentication and retrieves user information from Firebase.</a:t>
            </a:r>
          </a:p>
          <a:p>
            <a:pPr marL="368159" lvl="1" indent="-184080">
              <a:lnSpc>
                <a:spcPts val="2387"/>
              </a:lnSpc>
              <a:buFont typeface="Arial"/>
              <a:buChar char="•"/>
            </a:pPr>
            <a:r>
              <a:rPr lang="en-US" sz="1705">
                <a:solidFill>
                  <a:srgbClr val="FDFDFD"/>
                </a:solidFill>
                <a:latin typeface="Libre Baskerville Italics"/>
              </a:rPr>
              <a:t>Displays user details, including username and profile picture.</a:t>
            </a:r>
          </a:p>
          <a:p>
            <a:pPr marL="368159" lvl="1" indent="-184080">
              <a:lnSpc>
                <a:spcPts val="2387"/>
              </a:lnSpc>
              <a:buFont typeface="Arial"/>
              <a:buChar char="•"/>
            </a:pPr>
            <a:r>
              <a:rPr lang="en-US" sz="1705">
                <a:solidFill>
                  <a:srgbClr val="FDFDFD"/>
                </a:solidFill>
                <a:latin typeface="Libre Baskerville Italics"/>
              </a:rPr>
              <a:t>Contains three fragments:</a:t>
            </a:r>
          </a:p>
          <a:p>
            <a:pPr marL="368159" lvl="1" indent="-184080">
              <a:lnSpc>
                <a:spcPts val="2387"/>
              </a:lnSpc>
              <a:buFont typeface="Arial"/>
              <a:buChar char="•"/>
            </a:pPr>
            <a:r>
              <a:rPr lang="en-US" sz="1705">
                <a:solidFill>
                  <a:srgbClr val="FDFDFD"/>
                </a:solidFill>
                <a:latin typeface="Libre Baskerville Italics"/>
              </a:rPr>
              <a:t>ChatsFragment: Displays the list of chats.</a:t>
            </a:r>
          </a:p>
          <a:p>
            <a:pPr marL="368159" lvl="1" indent="-184080">
              <a:lnSpc>
                <a:spcPts val="2387"/>
              </a:lnSpc>
              <a:buFont typeface="Arial"/>
              <a:buChar char="•"/>
            </a:pPr>
            <a:r>
              <a:rPr lang="en-US" sz="1705">
                <a:solidFill>
                  <a:srgbClr val="FDFDFD"/>
                </a:solidFill>
                <a:latin typeface="Libre Baskerville Italics"/>
              </a:rPr>
              <a:t>SearchFragment: Allows users to search for other users.</a:t>
            </a:r>
          </a:p>
          <a:p>
            <a:pPr marL="368159" lvl="1" indent="-184080">
              <a:lnSpc>
                <a:spcPts val="2387"/>
              </a:lnSpc>
              <a:buFont typeface="Arial"/>
              <a:buChar char="•"/>
            </a:pPr>
            <a:r>
              <a:rPr lang="en-US" sz="1705">
                <a:solidFill>
                  <a:srgbClr val="FDFDFD"/>
                </a:solidFill>
                <a:latin typeface="Libre Baskerville Italics"/>
              </a:rPr>
              <a:t>SettingsFragment: Provides account settings and logout functionality.</a:t>
            </a:r>
          </a:p>
          <a:p>
            <a:pPr marL="368159" lvl="1" indent="-184080">
              <a:lnSpc>
                <a:spcPts val="2387"/>
              </a:lnSpc>
              <a:buFont typeface="Arial"/>
              <a:buChar char="•"/>
            </a:pPr>
            <a:r>
              <a:rPr lang="en-US" sz="1705">
                <a:solidFill>
                  <a:srgbClr val="FDFDFD"/>
                </a:solidFill>
                <a:latin typeface="Libre Baskerville Italics"/>
              </a:rPr>
              <a:t>Implements a ViewPagerAdapter to handle fragment navigation.</a:t>
            </a:r>
          </a:p>
          <a:p>
            <a:pPr marL="0" lvl="0" indent="0" algn="l">
              <a:lnSpc>
                <a:spcPts val="2387"/>
              </a:lnSpc>
              <a:spcBef>
                <a:spcPct val="0"/>
              </a:spcBef>
            </a:pPr>
            <a:endParaRPr lang="en-US" sz="1705">
              <a:solidFill>
                <a:srgbClr val="FDFDFD"/>
              </a:solidFill>
              <a:latin typeface="Libre Baskerville Italics"/>
            </a:endParaRPr>
          </a:p>
        </p:txBody>
      </p:sp>
      <p:grpSp>
        <p:nvGrpSpPr>
          <p:cNvPr id="13" name="Group 13"/>
          <p:cNvGrpSpPr/>
          <p:nvPr/>
        </p:nvGrpSpPr>
        <p:grpSpPr>
          <a:xfrm>
            <a:off x="10763944" y="1028700"/>
            <a:ext cx="6495356" cy="12990713"/>
            <a:chOff x="0" y="0"/>
            <a:chExt cx="8660475" cy="17320950"/>
          </a:xfrm>
        </p:grpSpPr>
        <p:grpSp>
          <p:nvGrpSpPr>
            <p:cNvPr id="14" name="Group 14"/>
            <p:cNvGrpSpPr>
              <a:grpSpLocks noChangeAspect="1"/>
            </p:cNvGrpSpPr>
            <p:nvPr/>
          </p:nvGrpSpPr>
          <p:grpSpPr>
            <a:xfrm>
              <a:off x="330831" y="661662"/>
              <a:ext cx="7998813" cy="15997626"/>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873" r="-1873"/>
                </a:stretch>
              </a:blipFill>
            </p:spPr>
          </p:sp>
        </p:grpSp>
        <p:grpSp>
          <p:nvGrpSpPr>
            <p:cNvPr id="16" name="Group 16"/>
            <p:cNvGrpSpPr>
              <a:grpSpLocks noChangeAspect="1"/>
            </p:cNvGrpSpPr>
            <p:nvPr/>
          </p:nvGrpSpPr>
          <p:grpSpPr>
            <a:xfrm>
              <a:off x="0" y="0"/>
              <a:ext cx="8660475" cy="17320950"/>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561021"/>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791429"/>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7285288"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Search Fragments</a:t>
            </a:r>
          </a:p>
        </p:txBody>
      </p:sp>
      <p:sp>
        <p:nvSpPr>
          <p:cNvPr id="11" name="TextBox 11"/>
          <p:cNvSpPr txBox="1"/>
          <p:nvPr/>
        </p:nvSpPr>
        <p:spPr>
          <a:xfrm>
            <a:off x="3163237" y="8833516"/>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November</a:t>
            </a:r>
          </a:p>
        </p:txBody>
      </p:sp>
      <p:sp>
        <p:nvSpPr>
          <p:cNvPr id="12" name="TextBox 12"/>
          <p:cNvSpPr txBox="1"/>
          <p:nvPr/>
        </p:nvSpPr>
        <p:spPr>
          <a:xfrm>
            <a:off x="1053669" y="3088096"/>
            <a:ext cx="7285288" cy="4695673"/>
          </a:xfrm>
          <a:prstGeom prst="rect">
            <a:avLst/>
          </a:prstGeom>
        </p:spPr>
        <p:txBody>
          <a:bodyPr lIns="0" tIns="0" rIns="0" bIns="0" rtlCol="0" anchor="t">
            <a:spAutoFit/>
          </a:bodyPr>
          <a:lstStyle/>
          <a:p>
            <a:pPr marL="443891" lvl="1" indent="-221946">
              <a:lnSpc>
                <a:spcPts val="2878"/>
              </a:lnSpc>
              <a:buFont typeface="Arial"/>
              <a:buChar char="•"/>
            </a:pPr>
            <a:r>
              <a:rPr lang="en-US" sz="2056">
                <a:solidFill>
                  <a:srgbClr val="FDFDFD"/>
                </a:solidFill>
                <a:latin typeface="Libre Baskerville Italics"/>
              </a:rPr>
              <a:t>Purpose:</a:t>
            </a:r>
          </a:p>
          <a:p>
            <a:pPr marL="443891" lvl="1" indent="-221946">
              <a:lnSpc>
                <a:spcPts val="2878"/>
              </a:lnSpc>
              <a:buFont typeface="Arial"/>
              <a:buChar char="•"/>
            </a:pPr>
            <a:r>
              <a:rPr lang="en-US" sz="2056">
                <a:solidFill>
                  <a:srgbClr val="FDFDFD"/>
                </a:solidFill>
                <a:latin typeface="Libre Baskerville Italics"/>
              </a:rPr>
              <a:t>Displays a list of chat conversations.</a:t>
            </a:r>
          </a:p>
          <a:p>
            <a:pPr marL="443891" lvl="1" indent="-221946">
              <a:lnSpc>
                <a:spcPts val="2878"/>
              </a:lnSpc>
              <a:buFont typeface="Arial"/>
              <a:buChar char="•"/>
            </a:pPr>
            <a:r>
              <a:rPr lang="en-US" sz="2056">
                <a:solidFill>
                  <a:srgbClr val="FDFDFD"/>
                </a:solidFill>
                <a:latin typeface="Libre Baskerville Italics"/>
              </a:rPr>
              <a:t>Components:</a:t>
            </a:r>
          </a:p>
          <a:p>
            <a:pPr marL="443891" lvl="1" indent="-221946">
              <a:lnSpc>
                <a:spcPts val="2878"/>
              </a:lnSpc>
              <a:buFont typeface="Arial"/>
              <a:buChar char="•"/>
            </a:pPr>
            <a:r>
              <a:rPr lang="en-US" sz="2056">
                <a:solidFill>
                  <a:srgbClr val="FDFDFD"/>
                </a:solidFill>
                <a:latin typeface="Libre Baskerville Italics"/>
              </a:rPr>
              <a:t>RecyclerView: Displays individual chat items.</a:t>
            </a:r>
          </a:p>
          <a:p>
            <a:pPr marL="443891" lvl="1" indent="-221946">
              <a:lnSpc>
                <a:spcPts val="2878"/>
              </a:lnSpc>
              <a:buFont typeface="Arial"/>
              <a:buChar char="•"/>
            </a:pPr>
            <a:r>
              <a:rPr lang="en-US" sz="2056">
                <a:solidFill>
                  <a:srgbClr val="FDFDFD"/>
                </a:solidFill>
                <a:latin typeface="Libre Baskerville Italics"/>
              </a:rPr>
              <a:t>ChatsAdapter: Manages the chat item layout and data binding.</a:t>
            </a:r>
          </a:p>
          <a:p>
            <a:pPr marL="443891" lvl="1" indent="-221946">
              <a:lnSpc>
                <a:spcPts val="2878"/>
              </a:lnSpc>
              <a:buFont typeface="Arial"/>
              <a:buChar char="•"/>
            </a:pPr>
            <a:r>
              <a:rPr lang="en-US" sz="2056">
                <a:solidFill>
                  <a:srgbClr val="FDFDFD"/>
                </a:solidFill>
                <a:latin typeface="Libre Baskerville Italics"/>
              </a:rPr>
              <a:t>Functionality:</a:t>
            </a:r>
          </a:p>
          <a:p>
            <a:pPr marL="443891" lvl="1" indent="-221946">
              <a:lnSpc>
                <a:spcPts val="2878"/>
              </a:lnSpc>
              <a:buFont typeface="Arial"/>
              <a:buChar char="•"/>
            </a:pPr>
            <a:r>
              <a:rPr lang="en-US" sz="2056">
                <a:solidFill>
                  <a:srgbClr val="FDFDFD"/>
                </a:solidFill>
                <a:latin typeface="Libre Baskerville Italics"/>
              </a:rPr>
              <a:t>Retrieves and displays chat data from Firebase Realtime Database.</a:t>
            </a:r>
          </a:p>
          <a:p>
            <a:pPr marL="443891" lvl="1" indent="-221946">
              <a:lnSpc>
                <a:spcPts val="2878"/>
              </a:lnSpc>
              <a:buFont typeface="Arial"/>
              <a:buChar char="•"/>
            </a:pPr>
            <a:r>
              <a:rPr lang="en-US" sz="2056">
                <a:solidFill>
                  <a:srgbClr val="FDFDFD"/>
                </a:solidFill>
                <a:latin typeface="Libre Baskerville Italics"/>
              </a:rPr>
              <a:t>Handles item clicks to open individual chat screens (MessageActivity).</a:t>
            </a:r>
          </a:p>
          <a:p>
            <a:pPr>
              <a:lnSpc>
                <a:spcPts val="2878"/>
              </a:lnSpc>
            </a:pPr>
            <a:endParaRPr lang="en-US" sz="2056">
              <a:solidFill>
                <a:srgbClr val="FDFDFD"/>
              </a:solidFill>
              <a:latin typeface="Libre Baskerville Italics"/>
            </a:endParaRPr>
          </a:p>
          <a:p>
            <a:pPr marL="0" lvl="0" indent="0" algn="l">
              <a:lnSpc>
                <a:spcPts val="2878"/>
              </a:lnSpc>
              <a:spcBef>
                <a:spcPct val="0"/>
              </a:spcBef>
            </a:pPr>
            <a:endParaRPr lang="en-US" sz="2056">
              <a:solidFill>
                <a:srgbClr val="FDFDFD"/>
              </a:solidFill>
              <a:latin typeface="Libre Baskerville Italics"/>
            </a:endParaRPr>
          </a:p>
        </p:txBody>
      </p:sp>
      <p:grpSp>
        <p:nvGrpSpPr>
          <p:cNvPr id="13" name="Group 13"/>
          <p:cNvGrpSpPr/>
          <p:nvPr/>
        </p:nvGrpSpPr>
        <p:grpSpPr>
          <a:xfrm>
            <a:off x="10763944" y="1028700"/>
            <a:ext cx="6495356" cy="12990713"/>
            <a:chOff x="0" y="0"/>
            <a:chExt cx="8660475" cy="17320950"/>
          </a:xfrm>
        </p:grpSpPr>
        <p:grpSp>
          <p:nvGrpSpPr>
            <p:cNvPr id="14" name="Group 14"/>
            <p:cNvGrpSpPr>
              <a:grpSpLocks noChangeAspect="1"/>
            </p:cNvGrpSpPr>
            <p:nvPr/>
          </p:nvGrpSpPr>
          <p:grpSpPr>
            <a:xfrm>
              <a:off x="330831" y="661662"/>
              <a:ext cx="7998813" cy="15997626"/>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873" r="-1873"/>
                </a:stretch>
              </a:blipFill>
            </p:spPr>
          </p:sp>
        </p:grpSp>
        <p:grpSp>
          <p:nvGrpSpPr>
            <p:cNvPr id="16" name="Group 16"/>
            <p:cNvGrpSpPr>
              <a:grpSpLocks noChangeAspect="1"/>
            </p:cNvGrpSpPr>
            <p:nvPr/>
          </p:nvGrpSpPr>
          <p:grpSpPr>
            <a:xfrm>
              <a:off x="0" y="0"/>
              <a:ext cx="8660475" cy="17320950"/>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561021"/>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791429"/>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7838095"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Settings Fragments</a:t>
            </a:r>
          </a:p>
        </p:txBody>
      </p:sp>
      <p:sp>
        <p:nvSpPr>
          <p:cNvPr id="11" name="TextBox 11"/>
          <p:cNvSpPr txBox="1"/>
          <p:nvPr/>
        </p:nvSpPr>
        <p:spPr>
          <a:xfrm>
            <a:off x="3163237" y="8833516"/>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November</a:t>
            </a:r>
          </a:p>
        </p:txBody>
      </p:sp>
      <p:sp>
        <p:nvSpPr>
          <p:cNvPr id="12" name="TextBox 12"/>
          <p:cNvSpPr txBox="1"/>
          <p:nvPr/>
        </p:nvSpPr>
        <p:spPr>
          <a:xfrm>
            <a:off x="1028700" y="2567915"/>
            <a:ext cx="7649427" cy="5396865"/>
          </a:xfrm>
          <a:prstGeom prst="rect">
            <a:avLst/>
          </a:prstGeom>
        </p:spPr>
        <p:txBody>
          <a:bodyPr lIns="0" tIns="0" rIns="0" bIns="0" rtlCol="0" anchor="t">
            <a:spAutoFit/>
          </a:bodyPr>
          <a:lstStyle/>
          <a:p>
            <a:pPr marL="348825" lvl="1" indent="-174413">
              <a:lnSpc>
                <a:spcPts val="2261"/>
              </a:lnSpc>
              <a:buFont typeface="Arial"/>
              <a:buChar char="•"/>
            </a:pPr>
            <a:r>
              <a:rPr lang="en-US" sz="1615">
                <a:solidFill>
                  <a:srgbClr val="FDFDFD"/>
                </a:solidFill>
                <a:latin typeface="Libre Baskerville Italics"/>
              </a:rPr>
              <a:t>Purpose:</a:t>
            </a:r>
          </a:p>
          <a:p>
            <a:pPr marL="348825" lvl="1" indent="-174413">
              <a:lnSpc>
                <a:spcPts val="2261"/>
              </a:lnSpc>
              <a:buFont typeface="Arial"/>
              <a:buChar char="•"/>
            </a:pPr>
            <a:r>
              <a:rPr lang="en-US" sz="1615">
                <a:solidFill>
                  <a:srgbClr val="FDFDFD"/>
                </a:solidFill>
                <a:latin typeface="Libre Baskerville Italics"/>
              </a:rPr>
              <a:t>Provides user account settings and options.</a:t>
            </a:r>
          </a:p>
          <a:p>
            <a:pPr marL="348825" lvl="1" indent="-174413">
              <a:lnSpc>
                <a:spcPts val="2261"/>
              </a:lnSpc>
              <a:buFont typeface="Arial"/>
              <a:buChar char="•"/>
            </a:pPr>
            <a:r>
              <a:rPr lang="en-US" sz="1615">
                <a:solidFill>
                  <a:srgbClr val="FDFDFD"/>
                </a:solidFill>
                <a:latin typeface="Libre Baskerville Italics"/>
              </a:rPr>
              <a:t>Components:</a:t>
            </a:r>
          </a:p>
          <a:p>
            <a:pPr marL="348825" lvl="1" indent="-174413">
              <a:lnSpc>
                <a:spcPts val="2261"/>
              </a:lnSpc>
              <a:buFont typeface="Arial"/>
              <a:buChar char="•"/>
            </a:pPr>
            <a:r>
              <a:rPr lang="en-US" sz="1615">
                <a:solidFill>
                  <a:srgbClr val="FDFDFD"/>
                </a:solidFill>
                <a:latin typeface="Libre Baskerville Italics"/>
              </a:rPr>
              <a:t>Various UI elements for displaying and updating user settings.</a:t>
            </a:r>
          </a:p>
          <a:p>
            <a:pPr marL="348825" lvl="1" indent="-174413">
              <a:lnSpc>
                <a:spcPts val="2261"/>
              </a:lnSpc>
              <a:buFont typeface="Arial"/>
              <a:buChar char="•"/>
            </a:pPr>
            <a:r>
              <a:rPr lang="en-US" sz="1615">
                <a:solidFill>
                  <a:srgbClr val="FDFDFD"/>
                </a:solidFill>
                <a:latin typeface="Libre Baskerville Italics"/>
              </a:rPr>
              <a:t>CircleImageView for displaying the user's profile picture.</a:t>
            </a:r>
          </a:p>
          <a:p>
            <a:pPr marL="348825" lvl="1" indent="-174413">
              <a:lnSpc>
                <a:spcPts val="2261"/>
              </a:lnSpc>
              <a:buFont typeface="Arial"/>
              <a:buChar char="•"/>
            </a:pPr>
            <a:r>
              <a:rPr lang="en-US" sz="1615">
                <a:solidFill>
                  <a:srgbClr val="FDFDFD"/>
                </a:solidFill>
                <a:latin typeface="Libre Baskerville Italics"/>
              </a:rPr>
              <a:t>TextViews for username and status display.</a:t>
            </a:r>
          </a:p>
          <a:p>
            <a:pPr marL="348825" lvl="1" indent="-174413">
              <a:lnSpc>
                <a:spcPts val="2261"/>
              </a:lnSpc>
              <a:buFont typeface="Arial"/>
              <a:buChar char="•"/>
            </a:pPr>
            <a:r>
              <a:rPr lang="en-US" sz="1615">
                <a:solidFill>
                  <a:srgbClr val="FDFDFD"/>
                </a:solidFill>
                <a:latin typeface="Libre Baskerville Italics"/>
              </a:rPr>
              <a:t>Buttons for actions like changing profile picture, updating status, and logging out.</a:t>
            </a:r>
          </a:p>
          <a:p>
            <a:pPr marL="348825" lvl="1" indent="-174413">
              <a:lnSpc>
                <a:spcPts val="2261"/>
              </a:lnSpc>
              <a:buFont typeface="Arial"/>
              <a:buChar char="•"/>
            </a:pPr>
            <a:r>
              <a:rPr lang="en-US" sz="1615">
                <a:solidFill>
                  <a:srgbClr val="FDFDFD"/>
                </a:solidFill>
                <a:latin typeface="Libre Baskerville Italics"/>
              </a:rPr>
              <a:t>Functionality:</a:t>
            </a:r>
          </a:p>
          <a:p>
            <a:pPr marL="348825" lvl="1" indent="-174413">
              <a:lnSpc>
                <a:spcPts val="2261"/>
              </a:lnSpc>
              <a:buFont typeface="Arial"/>
              <a:buChar char="•"/>
            </a:pPr>
            <a:r>
              <a:rPr lang="en-US" sz="1615">
                <a:solidFill>
                  <a:srgbClr val="FDFDFD"/>
                </a:solidFill>
                <a:latin typeface="Libre Baskerville Italics"/>
              </a:rPr>
              <a:t>Retrieves and displays the current user's information, including username and profile picture.</a:t>
            </a:r>
          </a:p>
          <a:p>
            <a:pPr marL="348825" lvl="1" indent="-174413">
              <a:lnSpc>
                <a:spcPts val="2261"/>
              </a:lnSpc>
              <a:buFont typeface="Arial"/>
              <a:buChar char="•"/>
            </a:pPr>
            <a:r>
              <a:rPr lang="en-US" sz="1615">
                <a:solidFill>
                  <a:srgbClr val="FDFDFD"/>
                </a:solidFill>
                <a:latin typeface="Libre Baskerville Italics"/>
              </a:rPr>
              <a:t>Allows users to change their profile picture by selecting a new image.</a:t>
            </a:r>
          </a:p>
          <a:p>
            <a:pPr marL="348825" lvl="1" indent="-174413">
              <a:lnSpc>
                <a:spcPts val="2261"/>
              </a:lnSpc>
              <a:buFont typeface="Arial"/>
              <a:buChar char="•"/>
            </a:pPr>
            <a:r>
              <a:rPr lang="en-US" sz="1615">
                <a:solidFill>
                  <a:srgbClr val="FDFDFD"/>
                </a:solidFill>
                <a:latin typeface="Libre Baskerville Italics"/>
              </a:rPr>
              <a:t>Enables users to update their status.</a:t>
            </a:r>
          </a:p>
          <a:p>
            <a:pPr marL="348825" lvl="1" indent="-174413">
              <a:lnSpc>
                <a:spcPts val="2261"/>
              </a:lnSpc>
              <a:buFont typeface="Arial"/>
              <a:buChar char="•"/>
            </a:pPr>
            <a:r>
              <a:rPr lang="en-US" sz="1615">
                <a:solidFill>
                  <a:srgbClr val="FDFDFD"/>
                </a:solidFill>
                <a:latin typeface="Libre Baskerville Italics"/>
              </a:rPr>
              <a:t>Provides options for navigating to external links (Facebook, Instagram, Website).</a:t>
            </a:r>
          </a:p>
          <a:p>
            <a:pPr marL="348825" lvl="1" indent="-174413">
              <a:lnSpc>
                <a:spcPts val="2261"/>
              </a:lnSpc>
              <a:buFont typeface="Arial"/>
              <a:buChar char="•"/>
            </a:pPr>
            <a:r>
              <a:rPr lang="en-US" sz="1615">
                <a:solidFill>
                  <a:srgbClr val="FDFDFD"/>
                </a:solidFill>
                <a:latin typeface="Libre Baskerville Italics"/>
              </a:rPr>
              <a:t>Implements a logout button that logs the user out of the application.</a:t>
            </a:r>
          </a:p>
          <a:p>
            <a:pPr marL="348825" lvl="1" indent="-174413">
              <a:lnSpc>
                <a:spcPts val="2261"/>
              </a:lnSpc>
              <a:buFont typeface="Arial"/>
              <a:buChar char="•"/>
            </a:pPr>
            <a:r>
              <a:rPr lang="en-US" sz="1615">
                <a:solidFill>
                  <a:srgbClr val="FDFDFD"/>
                </a:solidFill>
                <a:latin typeface="Libre Baskerville Italics"/>
              </a:rPr>
              <a:t>Ensures proper user authentication and security measures for account management.</a:t>
            </a:r>
          </a:p>
          <a:p>
            <a:pPr marL="0" lvl="0" indent="0" algn="l">
              <a:lnSpc>
                <a:spcPts val="2261"/>
              </a:lnSpc>
              <a:spcBef>
                <a:spcPct val="0"/>
              </a:spcBef>
            </a:pPr>
            <a:endParaRPr lang="en-US" sz="1615">
              <a:solidFill>
                <a:srgbClr val="FDFDFD"/>
              </a:solidFill>
              <a:latin typeface="Libre Baskerville Italics"/>
            </a:endParaRPr>
          </a:p>
        </p:txBody>
      </p:sp>
      <p:grpSp>
        <p:nvGrpSpPr>
          <p:cNvPr id="13" name="Group 13"/>
          <p:cNvGrpSpPr/>
          <p:nvPr/>
        </p:nvGrpSpPr>
        <p:grpSpPr>
          <a:xfrm>
            <a:off x="10763944" y="1028700"/>
            <a:ext cx="6495356" cy="12990713"/>
            <a:chOff x="0" y="0"/>
            <a:chExt cx="8660475" cy="17320950"/>
          </a:xfrm>
        </p:grpSpPr>
        <p:grpSp>
          <p:nvGrpSpPr>
            <p:cNvPr id="14" name="Group 14"/>
            <p:cNvGrpSpPr>
              <a:grpSpLocks noChangeAspect="1"/>
            </p:cNvGrpSpPr>
            <p:nvPr/>
          </p:nvGrpSpPr>
          <p:grpSpPr>
            <a:xfrm>
              <a:off x="330831" y="661662"/>
              <a:ext cx="7998813" cy="15997626"/>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873" r="-1873"/>
                </a:stretch>
              </a:blipFill>
            </p:spPr>
          </p:sp>
        </p:grpSp>
        <p:grpSp>
          <p:nvGrpSpPr>
            <p:cNvPr id="16" name="Group 16"/>
            <p:cNvGrpSpPr>
              <a:grpSpLocks noChangeAspect="1"/>
            </p:cNvGrpSpPr>
            <p:nvPr/>
          </p:nvGrpSpPr>
          <p:grpSpPr>
            <a:xfrm>
              <a:off x="0" y="0"/>
              <a:ext cx="8660475" cy="17320950"/>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561021"/>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791429"/>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sp>
        <p:nvSpPr>
          <p:cNvPr id="10" name="TextBox 10"/>
          <p:cNvSpPr txBox="1"/>
          <p:nvPr/>
        </p:nvSpPr>
        <p:spPr>
          <a:xfrm>
            <a:off x="1028700" y="933450"/>
            <a:ext cx="7093007"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Texts Fragments</a:t>
            </a:r>
          </a:p>
        </p:txBody>
      </p:sp>
      <p:sp>
        <p:nvSpPr>
          <p:cNvPr id="11" name="TextBox 11"/>
          <p:cNvSpPr txBox="1"/>
          <p:nvPr/>
        </p:nvSpPr>
        <p:spPr>
          <a:xfrm>
            <a:off x="3163237" y="8833516"/>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November</a:t>
            </a:r>
          </a:p>
        </p:txBody>
      </p:sp>
      <p:sp>
        <p:nvSpPr>
          <p:cNvPr id="12" name="TextBox 12"/>
          <p:cNvSpPr txBox="1"/>
          <p:nvPr/>
        </p:nvSpPr>
        <p:spPr>
          <a:xfrm>
            <a:off x="1028700" y="2668521"/>
            <a:ext cx="7637688" cy="5089678"/>
          </a:xfrm>
          <a:prstGeom prst="rect">
            <a:avLst/>
          </a:prstGeom>
        </p:spPr>
        <p:txBody>
          <a:bodyPr lIns="0" tIns="0" rIns="0" bIns="0" rtlCol="0" anchor="t">
            <a:spAutoFit/>
          </a:bodyPr>
          <a:lstStyle/>
          <a:p>
            <a:pPr marL="481442" lvl="1" indent="-240721">
              <a:lnSpc>
                <a:spcPts val="3121"/>
              </a:lnSpc>
              <a:buFont typeface="Arial"/>
              <a:buChar char="•"/>
            </a:pPr>
            <a:r>
              <a:rPr lang="en-US" sz="2229">
                <a:solidFill>
                  <a:srgbClr val="FDFDFD"/>
                </a:solidFill>
                <a:latin typeface="Libre Baskerville Italics"/>
              </a:rPr>
              <a:t>Purpose:</a:t>
            </a:r>
          </a:p>
          <a:p>
            <a:pPr marL="481442" lvl="1" indent="-240721">
              <a:lnSpc>
                <a:spcPts val="3121"/>
              </a:lnSpc>
              <a:buFont typeface="Arial"/>
              <a:buChar char="•"/>
            </a:pPr>
            <a:r>
              <a:rPr lang="en-US" sz="2229">
                <a:solidFill>
                  <a:srgbClr val="FDFDFD"/>
                </a:solidFill>
                <a:latin typeface="Libre Baskerville Italics"/>
              </a:rPr>
              <a:t>Displays a list of chat conversations.</a:t>
            </a:r>
          </a:p>
          <a:p>
            <a:pPr marL="481442" lvl="1" indent="-240721">
              <a:lnSpc>
                <a:spcPts val="3121"/>
              </a:lnSpc>
              <a:buFont typeface="Arial"/>
              <a:buChar char="•"/>
            </a:pPr>
            <a:r>
              <a:rPr lang="en-US" sz="2229">
                <a:solidFill>
                  <a:srgbClr val="FDFDFD"/>
                </a:solidFill>
                <a:latin typeface="Libre Baskerville Italics"/>
              </a:rPr>
              <a:t>Components:</a:t>
            </a:r>
          </a:p>
          <a:p>
            <a:pPr marL="481442" lvl="1" indent="-240721">
              <a:lnSpc>
                <a:spcPts val="3121"/>
              </a:lnSpc>
              <a:buFont typeface="Arial"/>
              <a:buChar char="•"/>
            </a:pPr>
            <a:r>
              <a:rPr lang="en-US" sz="2229">
                <a:solidFill>
                  <a:srgbClr val="FDFDFD"/>
                </a:solidFill>
                <a:latin typeface="Libre Baskerville Italics"/>
              </a:rPr>
              <a:t>RecyclerView: Displays individual chat items.</a:t>
            </a:r>
          </a:p>
          <a:p>
            <a:pPr marL="481442" lvl="1" indent="-240721">
              <a:lnSpc>
                <a:spcPts val="3121"/>
              </a:lnSpc>
              <a:buFont typeface="Arial"/>
              <a:buChar char="•"/>
            </a:pPr>
            <a:r>
              <a:rPr lang="en-US" sz="2229">
                <a:solidFill>
                  <a:srgbClr val="FDFDFD"/>
                </a:solidFill>
                <a:latin typeface="Libre Baskerville Italics"/>
              </a:rPr>
              <a:t>ChatsAdapter: Manages the chat item layout and data binding.</a:t>
            </a:r>
          </a:p>
          <a:p>
            <a:pPr marL="481442" lvl="1" indent="-240721">
              <a:lnSpc>
                <a:spcPts val="3121"/>
              </a:lnSpc>
              <a:buFont typeface="Arial"/>
              <a:buChar char="•"/>
            </a:pPr>
            <a:r>
              <a:rPr lang="en-US" sz="2229">
                <a:solidFill>
                  <a:srgbClr val="FDFDFD"/>
                </a:solidFill>
                <a:latin typeface="Libre Baskerville Italics"/>
              </a:rPr>
              <a:t>Functionality:</a:t>
            </a:r>
          </a:p>
          <a:p>
            <a:pPr marL="481442" lvl="1" indent="-240721">
              <a:lnSpc>
                <a:spcPts val="3121"/>
              </a:lnSpc>
              <a:buFont typeface="Arial"/>
              <a:buChar char="•"/>
            </a:pPr>
            <a:r>
              <a:rPr lang="en-US" sz="2229">
                <a:solidFill>
                  <a:srgbClr val="FDFDFD"/>
                </a:solidFill>
                <a:latin typeface="Libre Baskerville Italics"/>
              </a:rPr>
              <a:t>Retrieves and displays chat data from Firebase Realtime Database.</a:t>
            </a:r>
          </a:p>
          <a:p>
            <a:pPr marL="481442" lvl="1" indent="-240721">
              <a:lnSpc>
                <a:spcPts val="3121"/>
              </a:lnSpc>
              <a:buFont typeface="Arial"/>
              <a:buChar char="•"/>
            </a:pPr>
            <a:r>
              <a:rPr lang="en-US" sz="2229">
                <a:solidFill>
                  <a:srgbClr val="FDFDFD"/>
                </a:solidFill>
                <a:latin typeface="Libre Baskerville Italics"/>
              </a:rPr>
              <a:t>Handles item clicks to open individual chat screens (MessageActivity).</a:t>
            </a:r>
          </a:p>
          <a:p>
            <a:pPr>
              <a:lnSpc>
                <a:spcPts val="3121"/>
              </a:lnSpc>
            </a:pPr>
            <a:endParaRPr lang="en-US" sz="2229">
              <a:solidFill>
                <a:srgbClr val="FDFDFD"/>
              </a:solidFill>
              <a:latin typeface="Libre Baskerville Italics"/>
            </a:endParaRPr>
          </a:p>
          <a:p>
            <a:pPr marL="0" lvl="0" indent="0" algn="l">
              <a:lnSpc>
                <a:spcPts val="3121"/>
              </a:lnSpc>
              <a:spcBef>
                <a:spcPct val="0"/>
              </a:spcBef>
            </a:pPr>
            <a:endParaRPr lang="en-US" sz="2229">
              <a:solidFill>
                <a:srgbClr val="FDFDFD"/>
              </a:solidFill>
              <a:latin typeface="Libre Baskerville Italics"/>
            </a:endParaRPr>
          </a:p>
        </p:txBody>
      </p:sp>
      <p:grpSp>
        <p:nvGrpSpPr>
          <p:cNvPr id="13" name="Group 13"/>
          <p:cNvGrpSpPr/>
          <p:nvPr/>
        </p:nvGrpSpPr>
        <p:grpSpPr>
          <a:xfrm>
            <a:off x="10763944" y="1028700"/>
            <a:ext cx="6495356" cy="12990713"/>
            <a:chOff x="0" y="0"/>
            <a:chExt cx="8660475" cy="17320950"/>
          </a:xfrm>
        </p:grpSpPr>
        <p:grpSp>
          <p:nvGrpSpPr>
            <p:cNvPr id="14" name="Group 14"/>
            <p:cNvGrpSpPr>
              <a:grpSpLocks noChangeAspect="1"/>
            </p:cNvGrpSpPr>
            <p:nvPr/>
          </p:nvGrpSpPr>
          <p:grpSpPr>
            <a:xfrm>
              <a:off x="330831" y="661662"/>
              <a:ext cx="7998813" cy="15997626"/>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873" r="-1873"/>
                </a:stretch>
              </a:blipFill>
            </p:spPr>
          </p:sp>
        </p:grpSp>
        <p:grpSp>
          <p:nvGrpSpPr>
            <p:cNvPr id="16" name="Group 16"/>
            <p:cNvGrpSpPr>
              <a:grpSpLocks noChangeAspect="1"/>
            </p:cNvGrpSpPr>
            <p:nvPr/>
          </p:nvGrpSpPr>
          <p:grpSpPr>
            <a:xfrm>
              <a:off x="0" y="0"/>
              <a:ext cx="8660475" cy="17320950"/>
              <a:chOff x="0" y="0"/>
              <a:chExt cx="3175000" cy="6350000"/>
            </a:xfrm>
          </p:grpSpPr>
          <p:sp>
            <p:nvSpPr>
              <p:cNvPr id="17" name="Freeform 1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561021"/>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FEFEFE"/>
            </a:solidFill>
            <a:ln w="28575" cap="rnd">
              <a:solidFill>
                <a:srgbClr val="000000"/>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63560" y="8791429"/>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FFFFFF"/>
                  </a:solidFill>
                  <a:latin typeface="Codec Pro"/>
                </a:rPr>
                <a:t>2023</a:t>
              </a:r>
            </a:p>
          </p:txBody>
        </p:sp>
      </p:grpSp>
      <p:grpSp>
        <p:nvGrpSpPr>
          <p:cNvPr id="10" name="Group 10"/>
          <p:cNvGrpSpPr/>
          <p:nvPr/>
        </p:nvGrpSpPr>
        <p:grpSpPr>
          <a:xfrm>
            <a:off x="11331528" y="272916"/>
            <a:ext cx="4870584" cy="9741168"/>
            <a:chOff x="0" y="0"/>
            <a:chExt cx="6494112" cy="12988224"/>
          </a:xfrm>
        </p:grpSpPr>
        <p:grpSp>
          <p:nvGrpSpPr>
            <p:cNvPr id="11" name="Group 11"/>
            <p:cNvGrpSpPr>
              <a:grpSpLocks noChangeAspect="1"/>
            </p:cNvGrpSpPr>
            <p:nvPr/>
          </p:nvGrpSpPr>
          <p:grpSpPr>
            <a:xfrm>
              <a:off x="248076" y="992303"/>
              <a:ext cx="5997961" cy="11995922"/>
              <a:chOff x="0" y="0"/>
              <a:chExt cx="3175000" cy="6350000"/>
            </a:xfrm>
          </p:grpSpPr>
          <p:sp>
            <p:nvSpPr>
              <p:cNvPr id="12" name="Freeform 12"/>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09" r="-209"/>
                </a:stretch>
              </a:blipFill>
            </p:spPr>
          </p:sp>
        </p:grpSp>
        <p:grpSp>
          <p:nvGrpSpPr>
            <p:cNvPr id="13" name="Group 13"/>
            <p:cNvGrpSpPr>
              <a:grpSpLocks noChangeAspect="1"/>
            </p:cNvGrpSpPr>
            <p:nvPr/>
          </p:nvGrpSpPr>
          <p:grpSpPr>
            <a:xfrm>
              <a:off x="0" y="0"/>
              <a:ext cx="6494112" cy="12988224"/>
              <a:chOff x="0" y="0"/>
              <a:chExt cx="3175000" cy="6350000"/>
            </a:xfrm>
          </p:grpSpPr>
          <p:sp>
            <p:nvSpPr>
              <p:cNvPr id="14" name="Freeform 14"/>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grpSp>
      <p:sp>
        <p:nvSpPr>
          <p:cNvPr id="15" name="TextBox 15"/>
          <p:cNvSpPr txBox="1"/>
          <p:nvPr/>
        </p:nvSpPr>
        <p:spPr>
          <a:xfrm>
            <a:off x="1028700" y="933450"/>
            <a:ext cx="7141078"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Messaging Screen</a:t>
            </a:r>
          </a:p>
        </p:txBody>
      </p:sp>
      <p:sp>
        <p:nvSpPr>
          <p:cNvPr id="16" name="TextBox 16"/>
          <p:cNvSpPr txBox="1"/>
          <p:nvPr/>
        </p:nvSpPr>
        <p:spPr>
          <a:xfrm>
            <a:off x="3163237" y="8833516"/>
            <a:ext cx="1533077"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090A0E"/>
                </a:solidFill>
                <a:latin typeface="Codec Pro ExtraBold"/>
              </a:rPr>
              <a:t>November</a:t>
            </a:r>
          </a:p>
        </p:txBody>
      </p:sp>
      <p:sp>
        <p:nvSpPr>
          <p:cNvPr id="17" name="TextBox 17"/>
          <p:cNvSpPr txBox="1"/>
          <p:nvPr/>
        </p:nvSpPr>
        <p:spPr>
          <a:xfrm>
            <a:off x="1028700" y="2262978"/>
            <a:ext cx="7141078" cy="6204150"/>
          </a:xfrm>
          <a:prstGeom prst="rect">
            <a:avLst/>
          </a:prstGeom>
        </p:spPr>
        <p:txBody>
          <a:bodyPr lIns="0" tIns="0" rIns="0" bIns="0" rtlCol="0" anchor="t">
            <a:spAutoFit/>
          </a:bodyPr>
          <a:lstStyle/>
          <a:p>
            <a:pPr marL="448203" lvl="1" indent="-224101">
              <a:lnSpc>
                <a:spcPts val="2906"/>
              </a:lnSpc>
              <a:buFont typeface="Arial"/>
              <a:buChar char="•"/>
            </a:pPr>
            <a:r>
              <a:rPr lang="en-US" sz="2075">
                <a:solidFill>
                  <a:srgbClr val="FDFDFD"/>
                </a:solidFill>
                <a:latin typeface="Libre Baskerville Italics"/>
              </a:rPr>
              <a:t>Purpose:</a:t>
            </a:r>
          </a:p>
          <a:p>
            <a:pPr>
              <a:lnSpc>
                <a:spcPts val="2906"/>
              </a:lnSpc>
            </a:pPr>
            <a:endParaRPr lang="en-US" sz="2075">
              <a:solidFill>
                <a:srgbClr val="FDFDFD"/>
              </a:solidFill>
              <a:latin typeface="Libre Baskerville Italics"/>
            </a:endParaRPr>
          </a:p>
          <a:p>
            <a:pPr marL="448203" lvl="1" indent="-224101">
              <a:lnSpc>
                <a:spcPts val="2906"/>
              </a:lnSpc>
              <a:buFont typeface="Arial"/>
              <a:buChar char="•"/>
            </a:pPr>
            <a:r>
              <a:rPr lang="en-US" sz="2075">
                <a:solidFill>
                  <a:srgbClr val="FDFDFD"/>
                </a:solidFill>
                <a:latin typeface="Libre Baskerville Italics"/>
              </a:rPr>
              <a:t>Manages individual chat conversations.</a:t>
            </a:r>
          </a:p>
          <a:p>
            <a:pPr marL="448203" lvl="1" indent="-224101">
              <a:lnSpc>
                <a:spcPts val="2906"/>
              </a:lnSpc>
              <a:buFont typeface="Arial"/>
              <a:buChar char="•"/>
            </a:pPr>
            <a:r>
              <a:rPr lang="en-US" sz="2075">
                <a:solidFill>
                  <a:srgbClr val="FDFDFD"/>
                </a:solidFill>
                <a:latin typeface="Libre Baskerville Italics"/>
              </a:rPr>
              <a:t>Components:</a:t>
            </a:r>
          </a:p>
          <a:p>
            <a:pPr marL="448203" lvl="1" indent="-224101">
              <a:lnSpc>
                <a:spcPts val="2906"/>
              </a:lnSpc>
              <a:buFont typeface="Arial"/>
              <a:buChar char="•"/>
            </a:pPr>
            <a:r>
              <a:rPr lang="en-US" sz="2075">
                <a:solidFill>
                  <a:srgbClr val="FDFDFD"/>
                </a:solidFill>
                <a:latin typeface="Libre Baskerville Italics"/>
              </a:rPr>
              <a:t>RecyclerView: Displays individual chat messages.</a:t>
            </a:r>
          </a:p>
          <a:p>
            <a:pPr marL="448203" lvl="1" indent="-224101">
              <a:lnSpc>
                <a:spcPts val="2906"/>
              </a:lnSpc>
              <a:buFont typeface="Arial"/>
              <a:buChar char="•"/>
            </a:pPr>
            <a:r>
              <a:rPr lang="en-US" sz="2075">
                <a:solidFill>
                  <a:srgbClr val="FDFDFD"/>
                </a:solidFill>
                <a:latin typeface="Libre Baskerville Italics"/>
              </a:rPr>
              <a:t>EditText and ImageView: Allows users to type and send messages.</a:t>
            </a:r>
          </a:p>
          <a:p>
            <a:pPr marL="448203" lvl="1" indent="-224101">
              <a:lnSpc>
                <a:spcPts val="2906"/>
              </a:lnSpc>
              <a:buFont typeface="Arial"/>
              <a:buChar char="•"/>
            </a:pPr>
            <a:r>
              <a:rPr lang="en-US" sz="2075">
                <a:solidFill>
                  <a:srgbClr val="FDFDFD"/>
                </a:solidFill>
                <a:latin typeface="Libre Baskerville Italics"/>
              </a:rPr>
              <a:t>ChatsAdapter: Manages the chat message item layout and data binding.</a:t>
            </a:r>
          </a:p>
          <a:p>
            <a:pPr>
              <a:lnSpc>
                <a:spcPts val="2906"/>
              </a:lnSpc>
            </a:pPr>
            <a:endParaRPr lang="en-US" sz="2075">
              <a:solidFill>
                <a:srgbClr val="FDFDFD"/>
              </a:solidFill>
              <a:latin typeface="Libre Baskerville Italics"/>
            </a:endParaRPr>
          </a:p>
          <a:p>
            <a:pPr marL="448203" lvl="1" indent="-224101">
              <a:lnSpc>
                <a:spcPts val="2906"/>
              </a:lnSpc>
              <a:buFont typeface="Arial"/>
              <a:buChar char="•"/>
            </a:pPr>
            <a:r>
              <a:rPr lang="en-US" sz="2075">
                <a:solidFill>
                  <a:srgbClr val="FDFDFD"/>
                </a:solidFill>
                <a:latin typeface="Libre Baskerville Italics"/>
              </a:rPr>
              <a:t>Functionality:</a:t>
            </a:r>
          </a:p>
          <a:p>
            <a:pPr marL="448203" lvl="1" indent="-224101">
              <a:lnSpc>
                <a:spcPts val="2906"/>
              </a:lnSpc>
              <a:buFont typeface="Arial"/>
              <a:buChar char="•"/>
            </a:pPr>
            <a:r>
              <a:rPr lang="en-US" sz="2075">
                <a:solidFill>
                  <a:srgbClr val="FDFDFD"/>
                </a:solidFill>
                <a:latin typeface="Libre Baskerville Italics"/>
              </a:rPr>
              <a:t>Retrieves and displays chat messages for the selected user.</a:t>
            </a:r>
          </a:p>
          <a:p>
            <a:pPr marL="448203" lvl="1" indent="-224101">
              <a:lnSpc>
                <a:spcPts val="2906"/>
              </a:lnSpc>
              <a:buFont typeface="Arial"/>
              <a:buChar char="•"/>
            </a:pPr>
            <a:r>
              <a:rPr lang="en-US" sz="2075">
                <a:solidFill>
                  <a:srgbClr val="FDFDFD"/>
                </a:solidFill>
                <a:latin typeface="Libre Baskerville Italics"/>
              </a:rPr>
              <a:t>Allows users to send text messages and images.</a:t>
            </a:r>
          </a:p>
          <a:p>
            <a:pPr marL="448203" lvl="1" indent="-224101">
              <a:lnSpc>
                <a:spcPts val="2906"/>
              </a:lnSpc>
              <a:buFont typeface="Arial"/>
              <a:buChar char="•"/>
            </a:pPr>
            <a:r>
              <a:rPr lang="en-US" sz="2075">
                <a:solidFill>
                  <a:srgbClr val="FDFDFD"/>
                </a:solidFill>
                <a:latin typeface="Libre Baskerville Italics"/>
              </a:rPr>
              <a:t>Updates the status of messages (seen/unseen).</a:t>
            </a:r>
          </a:p>
          <a:p>
            <a:pPr marL="448203" lvl="1" indent="-224101">
              <a:lnSpc>
                <a:spcPts val="2906"/>
              </a:lnSpc>
              <a:buFont typeface="Arial"/>
              <a:buChar char="•"/>
            </a:pPr>
            <a:r>
              <a:rPr lang="en-US" sz="2075">
                <a:solidFill>
                  <a:srgbClr val="FDFDFD"/>
                </a:solidFill>
                <a:latin typeface="Libre Baskerville Italics"/>
              </a:rPr>
              <a:t>Manages the attachment of image files.</a:t>
            </a:r>
          </a:p>
          <a:p>
            <a:pPr marL="0" lvl="0" indent="0" algn="l">
              <a:lnSpc>
                <a:spcPts val="2906"/>
              </a:lnSpc>
              <a:spcBef>
                <a:spcPct val="0"/>
              </a:spcBef>
            </a:pPr>
            <a:endParaRPr lang="en-US" sz="2075">
              <a:solidFill>
                <a:srgbClr val="FDFDFD"/>
              </a:solidFill>
              <a:latin typeface="Libre Baskerville Itali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sp>
        <p:nvSpPr>
          <p:cNvPr id="2" name="TextBox 2"/>
          <p:cNvSpPr txBox="1"/>
          <p:nvPr/>
        </p:nvSpPr>
        <p:spPr>
          <a:xfrm>
            <a:off x="6907409" y="447675"/>
            <a:ext cx="4473183" cy="106680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Conclusion</a:t>
            </a:r>
          </a:p>
        </p:txBody>
      </p:sp>
      <p:sp>
        <p:nvSpPr>
          <p:cNvPr id="3" name="TextBox 3"/>
          <p:cNvSpPr txBox="1"/>
          <p:nvPr/>
        </p:nvSpPr>
        <p:spPr>
          <a:xfrm>
            <a:off x="1849285" y="1654146"/>
            <a:ext cx="14589429" cy="8029575"/>
          </a:xfrm>
          <a:prstGeom prst="rect">
            <a:avLst/>
          </a:prstGeom>
        </p:spPr>
        <p:txBody>
          <a:bodyPr lIns="0" tIns="0" rIns="0" bIns="0" rtlCol="0" anchor="t">
            <a:spAutoFit/>
          </a:bodyPr>
          <a:lstStyle/>
          <a:p>
            <a:pPr algn="ctr">
              <a:lnSpc>
                <a:spcPts val="2167"/>
              </a:lnSpc>
            </a:pPr>
            <a:r>
              <a:rPr lang="en-US" sz="1806">
                <a:solidFill>
                  <a:srgbClr val="FDFDFD"/>
                </a:solidFill>
                <a:latin typeface="Codec Pro ExtraBold"/>
              </a:rPr>
              <a:t>In conclusion, Android application appears to be a messaging platform with user authentication, chat functionalities, and user account management. Here's a summary of key aspects:</a:t>
            </a:r>
          </a:p>
          <a:p>
            <a:pPr algn="ctr">
              <a:lnSpc>
                <a:spcPts val="2167"/>
              </a:lnSpc>
            </a:pPr>
            <a:r>
              <a:rPr lang="en-US" sz="1806">
                <a:solidFill>
                  <a:srgbClr val="FDFDFD"/>
                </a:solidFill>
                <a:latin typeface="Codec Pro ExtraBold"/>
              </a:rPr>
              <a:t>Authentication:</a:t>
            </a:r>
          </a:p>
          <a:p>
            <a:pPr marL="779996" lvl="2" indent="-259999" algn="ctr">
              <a:lnSpc>
                <a:spcPts val="2167"/>
              </a:lnSpc>
              <a:buFont typeface="Arial"/>
              <a:buChar char="⚬"/>
            </a:pPr>
            <a:r>
              <a:rPr lang="en-US" sz="1806">
                <a:solidFill>
                  <a:srgbClr val="FDFDFD"/>
                </a:solidFill>
                <a:latin typeface="Codec Pro ExtraBold"/>
              </a:rPr>
              <a:t>Utilizes Firebase Authentication for user registration and login.</a:t>
            </a:r>
          </a:p>
          <a:p>
            <a:pPr marL="779996" lvl="2" indent="-259999" algn="ctr">
              <a:lnSpc>
                <a:spcPts val="2167"/>
              </a:lnSpc>
              <a:buFont typeface="Arial"/>
              <a:buChar char="⚬"/>
            </a:pPr>
            <a:r>
              <a:rPr lang="en-US" sz="1806">
                <a:solidFill>
                  <a:srgbClr val="FDFDFD"/>
                </a:solidFill>
                <a:latin typeface="Codec Pro ExtraBold"/>
              </a:rPr>
              <a:t>Maintains user sessions securely, allowing a seamless transition between activities.</a:t>
            </a:r>
          </a:p>
          <a:p>
            <a:pPr algn="ctr">
              <a:lnSpc>
                <a:spcPts val="2167"/>
              </a:lnSpc>
            </a:pPr>
            <a:r>
              <a:rPr lang="en-US" sz="1806">
                <a:solidFill>
                  <a:srgbClr val="FDFDFD"/>
                </a:solidFill>
                <a:latin typeface="Codec Pro ExtraBold"/>
              </a:rPr>
              <a:t>User Interface:</a:t>
            </a:r>
          </a:p>
          <a:p>
            <a:pPr marL="779996" lvl="2" indent="-259999" algn="ctr">
              <a:lnSpc>
                <a:spcPts val="2167"/>
              </a:lnSpc>
              <a:buFont typeface="Arial"/>
              <a:buChar char="⚬"/>
            </a:pPr>
            <a:r>
              <a:rPr lang="en-US" sz="1806">
                <a:solidFill>
                  <a:srgbClr val="FDFDFD"/>
                </a:solidFill>
                <a:latin typeface="Codec Pro ExtraBold"/>
              </a:rPr>
              <a:t>Features a welcome screen with options for user registration and login.</a:t>
            </a:r>
          </a:p>
          <a:p>
            <a:pPr marL="779996" lvl="2" indent="-259999" algn="ctr">
              <a:lnSpc>
                <a:spcPts val="2167"/>
              </a:lnSpc>
              <a:buFont typeface="Arial"/>
              <a:buChar char="⚬"/>
            </a:pPr>
            <a:r>
              <a:rPr lang="en-US" sz="1806">
                <a:solidFill>
                  <a:srgbClr val="FDFDFD"/>
                </a:solidFill>
                <a:latin typeface="Codec Pro ExtraBold"/>
              </a:rPr>
              <a:t>Employs a user-friendly layout with toolbars for navigation across different activities.</a:t>
            </a:r>
          </a:p>
          <a:p>
            <a:pPr algn="ctr">
              <a:lnSpc>
                <a:spcPts val="2167"/>
              </a:lnSpc>
            </a:pPr>
            <a:r>
              <a:rPr lang="en-US" sz="1806">
                <a:solidFill>
                  <a:srgbClr val="FDFDFD"/>
                </a:solidFill>
                <a:latin typeface="Codec Pro ExtraBold"/>
              </a:rPr>
              <a:t>Main Activity:</a:t>
            </a:r>
          </a:p>
          <a:p>
            <a:pPr marL="779996" lvl="2" indent="-259999" algn="ctr">
              <a:lnSpc>
                <a:spcPts val="2167"/>
              </a:lnSpc>
              <a:buFont typeface="Arial"/>
              <a:buChar char="⚬"/>
            </a:pPr>
            <a:r>
              <a:rPr lang="en-US" sz="1806">
                <a:solidFill>
                  <a:srgbClr val="FDFDFD"/>
                </a:solidFill>
                <a:latin typeface="Codec Pro ExtraBold"/>
              </a:rPr>
              <a:t>Implements a tab-based interface using TabLayout and ViewPager.</a:t>
            </a:r>
          </a:p>
          <a:p>
            <a:pPr marL="779996" lvl="2" indent="-259999" algn="ctr">
              <a:lnSpc>
                <a:spcPts val="2167"/>
              </a:lnSpc>
              <a:buFont typeface="Arial"/>
              <a:buChar char="⚬"/>
            </a:pPr>
            <a:r>
              <a:rPr lang="en-US" sz="1806">
                <a:solidFill>
                  <a:srgbClr val="FDFDFD"/>
                </a:solidFill>
                <a:latin typeface="Codec Pro ExtraBold"/>
              </a:rPr>
              <a:t>Contains fragments for displaying chats, searching for users, and managing user settings.</a:t>
            </a:r>
          </a:p>
          <a:p>
            <a:pPr marL="779996" lvl="2" indent="-259999" algn="ctr">
              <a:lnSpc>
                <a:spcPts val="2167"/>
              </a:lnSpc>
              <a:buFont typeface="Arial"/>
              <a:buChar char="⚬"/>
            </a:pPr>
            <a:r>
              <a:rPr lang="en-US" sz="1806">
                <a:solidFill>
                  <a:srgbClr val="FDFDFD"/>
                </a:solidFill>
                <a:latin typeface="Codec Pro ExtraBold"/>
              </a:rPr>
              <a:t>Retrieves and displays user information dynamically, including profile pictures.</a:t>
            </a:r>
          </a:p>
          <a:p>
            <a:pPr algn="ctr">
              <a:lnSpc>
                <a:spcPts val="2167"/>
              </a:lnSpc>
            </a:pPr>
            <a:r>
              <a:rPr lang="en-US" sz="1806">
                <a:solidFill>
                  <a:srgbClr val="FDFDFD"/>
                </a:solidFill>
                <a:latin typeface="Codec Pro ExtraBold"/>
              </a:rPr>
              <a:t>Chat Functionality:</a:t>
            </a:r>
          </a:p>
          <a:p>
            <a:pPr marL="779996" lvl="2" indent="-259999" algn="ctr">
              <a:lnSpc>
                <a:spcPts val="2167"/>
              </a:lnSpc>
              <a:buFont typeface="Arial"/>
              <a:buChar char="⚬"/>
            </a:pPr>
            <a:r>
              <a:rPr lang="en-US" sz="1806">
                <a:solidFill>
                  <a:srgbClr val="FDFDFD"/>
                </a:solidFill>
                <a:latin typeface="Codec Pro ExtraBold"/>
              </a:rPr>
              <a:t>Allows users to send and receive text messages.</a:t>
            </a:r>
          </a:p>
          <a:p>
            <a:pPr marL="779996" lvl="2" indent="-259999" algn="ctr">
              <a:lnSpc>
                <a:spcPts val="2167"/>
              </a:lnSpc>
              <a:buFont typeface="Arial"/>
              <a:buChar char="⚬"/>
            </a:pPr>
            <a:r>
              <a:rPr lang="en-US" sz="1806">
                <a:solidFill>
                  <a:srgbClr val="FDFDFD"/>
                </a:solidFill>
                <a:latin typeface="Codec Pro ExtraBold"/>
              </a:rPr>
              <a:t>Supports the sending and receiving of images within chats.</a:t>
            </a:r>
          </a:p>
          <a:p>
            <a:pPr marL="779996" lvl="2" indent="-259999" algn="ctr">
              <a:lnSpc>
                <a:spcPts val="2167"/>
              </a:lnSpc>
              <a:buFont typeface="Arial"/>
              <a:buChar char="⚬"/>
            </a:pPr>
            <a:r>
              <a:rPr lang="en-US" sz="1806">
                <a:solidFill>
                  <a:srgbClr val="FDFDFD"/>
                </a:solidFill>
                <a:latin typeface="Codec Pro ExtraBold"/>
              </a:rPr>
              <a:t>Implements real-time updates for seen messages.</a:t>
            </a:r>
          </a:p>
          <a:p>
            <a:pPr algn="ctr">
              <a:lnSpc>
                <a:spcPts val="2167"/>
              </a:lnSpc>
            </a:pPr>
            <a:r>
              <a:rPr lang="en-US" sz="1806">
                <a:solidFill>
                  <a:srgbClr val="FDFDFD"/>
                </a:solidFill>
                <a:latin typeface="Codec Pro ExtraBold"/>
              </a:rPr>
              <a:t>User Search:</a:t>
            </a:r>
          </a:p>
          <a:p>
            <a:pPr marL="779996" lvl="2" indent="-259999" algn="ctr">
              <a:lnSpc>
                <a:spcPts val="2167"/>
              </a:lnSpc>
              <a:buFont typeface="Arial"/>
              <a:buChar char="⚬"/>
            </a:pPr>
            <a:r>
              <a:rPr lang="en-US" sz="1806">
                <a:solidFill>
                  <a:srgbClr val="FDFDFD"/>
                </a:solidFill>
                <a:latin typeface="Codec Pro ExtraBold"/>
              </a:rPr>
              <a:t>Integrates a search functionality for finding other users.</a:t>
            </a:r>
          </a:p>
          <a:p>
            <a:pPr marL="779996" lvl="2" indent="-259999" algn="ctr">
              <a:lnSpc>
                <a:spcPts val="2167"/>
              </a:lnSpc>
              <a:buFont typeface="Arial"/>
              <a:buChar char="⚬"/>
            </a:pPr>
            <a:r>
              <a:rPr lang="en-US" sz="1806">
                <a:solidFill>
                  <a:srgbClr val="FDFDFD"/>
                </a:solidFill>
                <a:latin typeface="Codec Pro ExtraBold"/>
              </a:rPr>
              <a:t>Displays search results in a RecyclerView with user details.</a:t>
            </a:r>
          </a:p>
          <a:p>
            <a:pPr marL="779996" lvl="2" indent="-259999" algn="ctr">
              <a:lnSpc>
                <a:spcPts val="2167"/>
              </a:lnSpc>
              <a:buFont typeface="Arial"/>
              <a:buChar char="⚬"/>
            </a:pPr>
            <a:r>
              <a:rPr lang="en-US" sz="1806">
                <a:solidFill>
                  <a:srgbClr val="FDFDFD"/>
                </a:solidFill>
                <a:latin typeface="Codec Pro ExtraBold"/>
              </a:rPr>
              <a:t>Facilitates the initiation of chats with selected users.</a:t>
            </a:r>
          </a:p>
          <a:p>
            <a:pPr algn="ctr">
              <a:lnSpc>
                <a:spcPts val="2167"/>
              </a:lnSpc>
            </a:pPr>
            <a:r>
              <a:rPr lang="en-US" sz="1806">
                <a:solidFill>
                  <a:srgbClr val="FDFDFD"/>
                </a:solidFill>
                <a:latin typeface="Codec Pro ExtraBold"/>
              </a:rPr>
              <a:t>Settings:</a:t>
            </a:r>
          </a:p>
          <a:p>
            <a:pPr marL="779996" lvl="2" indent="-259999" algn="ctr">
              <a:lnSpc>
                <a:spcPts val="2167"/>
              </a:lnSpc>
              <a:buFont typeface="Arial"/>
              <a:buChar char="⚬"/>
            </a:pPr>
            <a:r>
              <a:rPr lang="en-US" sz="1806">
                <a:solidFill>
                  <a:srgbClr val="FDFDFD"/>
                </a:solidFill>
                <a:latin typeface="Codec Pro ExtraBold"/>
              </a:rPr>
              <a:t>Provides a settings fragment for managing user account details.</a:t>
            </a:r>
          </a:p>
          <a:p>
            <a:pPr marL="779996" lvl="2" indent="-259999" algn="ctr">
              <a:lnSpc>
                <a:spcPts val="2167"/>
              </a:lnSpc>
              <a:buFont typeface="Arial"/>
              <a:buChar char="⚬"/>
            </a:pPr>
            <a:r>
              <a:rPr lang="en-US" sz="1806">
                <a:solidFill>
                  <a:srgbClr val="FDFDFD"/>
                </a:solidFill>
                <a:latin typeface="Codec Pro ExtraBold"/>
              </a:rPr>
              <a:t>Enables users to change profile pictures, update status, and view external links.</a:t>
            </a:r>
          </a:p>
          <a:p>
            <a:pPr marL="779996" lvl="2" indent="-259999" algn="ctr">
              <a:lnSpc>
                <a:spcPts val="2167"/>
              </a:lnSpc>
              <a:buFont typeface="Arial"/>
              <a:buChar char="⚬"/>
            </a:pPr>
            <a:r>
              <a:rPr lang="en-US" sz="1806">
                <a:solidFill>
                  <a:srgbClr val="FDFDFD"/>
                </a:solidFill>
                <a:latin typeface="Codec Pro ExtraBold"/>
              </a:rPr>
              <a:t>Implements a logout option for secure session termination.</a:t>
            </a:r>
          </a:p>
          <a:p>
            <a:pPr algn="ctr">
              <a:lnSpc>
                <a:spcPts val="2167"/>
              </a:lnSpc>
            </a:pPr>
            <a:r>
              <a:rPr lang="en-US" sz="1806">
                <a:solidFill>
                  <a:srgbClr val="FDFDFD"/>
                </a:solidFill>
                <a:latin typeface="Codec Pro ExtraBold"/>
              </a:rPr>
              <a:t>Firebase Integration:</a:t>
            </a:r>
          </a:p>
          <a:p>
            <a:pPr marL="779996" lvl="2" indent="-259999" algn="ctr">
              <a:lnSpc>
                <a:spcPts val="2167"/>
              </a:lnSpc>
              <a:buFont typeface="Arial"/>
              <a:buChar char="⚬"/>
            </a:pPr>
            <a:r>
              <a:rPr lang="en-US" sz="1806">
                <a:solidFill>
                  <a:srgbClr val="FDFDFD"/>
                </a:solidFill>
                <a:latin typeface="Codec Pro ExtraBold"/>
              </a:rPr>
              <a:t>Interacts with the Firebase Realtime Database for storing and retrieving user data.</a:t>
            </a:r>
          </a:p>
          <a:p>
            <a:pPr marL="779996" lvl="2" indent="-259999" algn="ctr">
              <a:lnSpc>
                <a:spcPts val="2167"/>
              </a:lnSpc>
              <a:buFont typeface="Arial"/>
              <a:buChar char="⚬"/>
            </a:pPr>
            <a:r>
              <a:rPr lang="en-US" sz="1806">
                <a:solidFill>
                  <a:srgbClr val="FDFDFD"/>
                </a:solidFill>
                <a:latin typeface="Codec Pro ExtraBold"/>
              </a:rPr>
              <a:t>Utilizes Firebase Storage for handling user profile pictures.</a:t>
            </a:r>
          </a:p>
          <a:p>
            <a:pPr algn="ctr">
              <a:lnSpc>
                <a:spcPts val="2167"/>
              </a:lnSpc>
            </a:pPr>
            <a:r>
              <a:rPr lang="en-US" sz="1806">
                <a:solidFill>
                  <a:srgbClr val="FDFDFD"/>
                </a:solidFill>
                <a:latin typeface="Codec Pro ExtraBold"/>
              </a:rPr>
              <a:t>Project Structure:</a:t>
            </a:r>
          </a:p>
          <a:p>
            <a:pPr marL="779996" lvl="2" indent="-259999" algn="ctr">
              <a:lnSpc>
                <a:spcPts val="2167"/>
              </a:lnSpc>
              <a:buFont typeface="Arial"/>
              <a:buChar char="⚬"/>
            </a:pPr>
            <a:r>
              <a:rPr lang="en-US" sz="1806">
                <a:solidFill>
                  <a:srgbClr val="FDFDFD"/>
                </a:solidFill>
                <a:latin typeface="Codec Pro ExtraBold"/>
              </a:rPr>
              <a:t>Maintains a structured project organization with packages for model classes, adapters, and activities.</a:t>
            </a:r>
          </a:p>
          <a:p>
            <a:pPr algn="ctr">
              <a:lnSpc>
                <a:spcPts val="2167"/>
              </a:lnSpc>
            </a:pPr>
            <a:endParaRPr lang="en-US" sz="1806">
              <a:solidFill>
                <a:srgbClr val="FDFDFD"/>
              </a:solidFill>
              <a:latin typeface="Codec Pro Extra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307996"/>
            <a:ext cx="18288000" cy="10728552"/>
            <a:chOff x="0" y="0"/>
            <a:chExt cx="24384000" cy="14304736"/>
          </a:xfrm>
        </p:grpSpPr>
        <p:sp>
          <p:nvSpPr>
            <p:cNvPr id="3" name="Freeform 3"/>
            <p:cNvSpPr/>
            <p:nvPr/>
          </p:nvSpPr>
          <p:spPr>
            <a:xfrm>
              <a:off x="0" y="6976676"/>
              <a:ext cx="8128000" cy="7328060"/>
            </a:xfrm>
            <a:custGeom>
              <a:avLst/>
              <a:gdLst/>
              <a:ahLst/>
              <a:cxnLst/>
              <a:rect l="l" t="t" r="r" b="b"/>
              <a:pathLst>
                <a:path w="8128000" h="7328060">
                  <a:moveTo>
                    <a:pt x="0" y="0"/>
                  </a:moveTo>
                  <a:lnTo>
                    <a:pt x="8128000" y="0"/>
                  </a:lnTo>
                  <a:lnTo>
                    <a:pt x="8128000" y="7328060"/>
                  </a:lnTo>
                  <a:lnTo>
                    <a:pt x="0" y="7328060"/>
                  </a:lnTo>
                  <a:lnTo>
                    <a:pt x="0" y="0"/>
                  </a:lnTo>
                  <a:close/>
                </a:path>
              </a:pathLst>
            </a:custGeom>
            <a:blipFill>
              <a:blip r:embed="rId2">
                <a:alphaModFix amt="36000"/>
              </a:blip>
              <a:stretch>
                <a:fillRect l="-25496" r="-9825"/>
              </a:stretch>
            </a:blipFill>
          </p:spPr>
        </p:sp>
        <p:sp>
          <p:nvSpPr>
            <p:cNvPr id="4" name="Freeform 4"/>
            <p:cNvSpPr/>
            <p:nvPr/>
          </p:nvSpPr>
          <p:spPr>
            <a:xfrm>
              <a:off x="0" y="0"/>
              <a:ext cx="8128000" cy="6976676"/>
            </a:xfrm>
            <a:custGeom>
              <a:avLst/>
              <a:gdLst/>
              <a:ahLst/>
              <a:cxnLst/>
              <a:rect l="l" t="t" r="r" b="b"/>
              <a:pathLst>
                <a:path w="8128000" h="6976676">
                  <a:moveTo>
                    <a:pt x="0" y="0"/>
                  </a:moveTo>
                  <a:lnTo>
                    <a:pt x="8128000" y="0"/>
                  </a:lnTo>
                  <a:lnTo>
                    <a:pt x="8128000" y="6976676"/>
                  </a:lnTo>
                  <a:lnTo>
                    <a:pt x="0" y="6976676"/>
                  </a:lnTo>
                  <a:lnTo>
                    <a:pt x="0" y="0"/>
                  </a:lnTo>
                  <a:close/>
                </a:path>
              </a:pathLst>
            </a:custGeom>
            <a:blipFill>
              <a:blip r:embed="rId2">
                <a:alphaModFix amt="36000"/>
              </a:blip>
              <a:stretch>
                <a:fillRect l="-25496" r="-9825" b="-5036"/>
              </a:stretch>
            </a:blipFill>
          </p:spPr>
        </p:sp>
        <p:sp>
          <p:nvSpPr>
            <p:cNvPr id="5" name="Freeform 5"/>
            <p:cNvSpPr/>
            <p:nvPr/>
          </p:nvSpPr>
          <p:spPr>
            <a:xfrm>
              <a:off x="8128000" y="6976676"/>
              <a:ext cx="8128000" cy="7328060"/>
            </a:xfrm>
            <a:custGeom>
              <a:avLst/>
              <a:gdLst/>
              <a:ahLst/>
              <a:cxnLst/>
              <a:rect l="l" t="t" r="r" b="b"/>
              <a:pathLst>
                <a:path w="8128000" h="7328060">
                  <a:moveTo>
                    <a:pt x="0" y="0"/>
                  </a:moveTo>
                  <a:lnTo>
                    <a:pt x="8128000" y="0"/>
                  </a:lnTo>
                  <a:lnTo>
                    <a:pt x="8128000" y="7328060"/>
                  </a:lnTo>
                  <a:lnTo>
                    <a:pt x="0" y="7328060"/>
                  </a:lnTo>
                  <a:lnTo>
                    <a:pt x="0" y="0"/>
                  </a:lnTo>
                  <a:close/>
                </a:path>
              </a:pathLst>
            </a:custGeom>
            <a:blipFill>
              <a:blip r:embed="rId2">
                <a:alphaModFix amt="36000"/>
              </a:blip>
              <a:stretch>
                <a:fillRect l="-25496" r="-9825"/>
              </a:stretch>
            </a:blipFill>
          </p:spPr>
        </p:sp>
        <p:sp>
          <p:nvSpPr>
            <p:cNvPr id="6" name="Freeform 6"/>
            <p:cNvSpPr/>
            <p:nvPr/>
          </p:nvSpPr>
          <p:spPr>
            <a:xfrm>
              <a:off x="16256000" y="6976676"/>
              <a:ext cx="8128000" cy="7328060"/>
            </a:xfrm>
            <a:custGeom>
              <a:avLst/>
              <a:gdLst/>
              <a:ahLst/>
              <a:cxnLst/>
              <a:rect l="l" t="t" r="r" b="b"/>
              <a:pathLst>
                <a:path w="8128000" h="7328060">
                  <a:moveTo>
                    <a:pt x="0" y="0"/>
                  </a:moveTo>
                  <a:lnTo>
                    <a:pt x="8128000" y="0"/>
                  </a:lnTo>
                  <a:lnTo>
                    <a:pt x="8128000" y="7328060"/>
                  </a:lnTo>
                  <a:lnTo>
                    <a:pt x="0" y="7328060"/>
                  </a:lnTo>
                  <a:lnTo>
                    <a:pt x="0" y="0"/>
                  </a:lnTo>
                  <a:close/>
                </a:path>
              </a:pathLst>
            </a:custGeom>
            <a:blipFill>
              <a:blip r:embed="rId2">
                <a:alphaModFix amt="36000"/>
              </a:blip>
              <a:stretch>
                <a:fillRect l="-25496" r="-9825"/>
              </a:stretch>
            </a:blipFill>
          </p:spPr>
        </p:sp>
        <p:sp>
          <p:nvSpPr>
            <p:cNvPr id="7" name="Freeform 7"/>
            <p:cNvSpPr/>
            <p:nvPr/>
          </p:nvSpPr>
          <p:spPr>
            <a:xfrm>
              <a:off x="8128000" y="0"/>
              <a:ext cx="8128000" cy="6976676"/>
            </a:xfrm>
            <a:custGeom>
              <a:avLst/>
              <a:gdLst/>
              <a:ahLst/>
              <a:cxnLst/>
              <a:rect l="l" t="t" r="r" b="b"/>
              <a:pathLst>
                <a:path w="8128000" h="6976676">
                  <a:moveTo>
                    <a:pt x="0" y="0"/>
                  </a:moveTo>
                  <a:lnTo>
                    <a:pt x="8128000" y="0"/>
                  </a:lnTo>
                  <a:lnTo>
                    <a:pt x="8128000" y="6976676"/>
                  </a:lnTo>
                  <a:lnTo>
                    <a:pt x="0" y="6976676"/>
                  </a:lnTo>
                  <a:lnTo>
                    <a:pt x="0" y="0"/>
                  </a:lnTo>
                  <a:close/>
                </a:path>
              </a:pathLst>
            </a:custGeom>
            <a:blipFill>
              <a:blip r:embed="rId2">
                <a:alphaModFix amt="36000"/>
              </a:blip>
              <a:stretch>
                <a:fillRect l="-25496" r="-9825" b="-5036"/>
              </a:stretch>
            </a:blipFill>
          </p:spPr>
        </p:sp>
        <p:sp>
          <p:nvSpPr>
            <p:cNvPr id="8" name="Freeform 8"/>
            <p:cNvSpPr/>
            <p:nvPr/>
          </p:nvSpPr>
          <p:spPr>
            <a:xfrm>
              <a:off x="16256000" y="0"/>
              <a:ext cx="8128000" cy="6976676"/>
            </a:xfrm>
            <a:custGeom>
              <a:avLst/>
              <a:gdLst/>
              <a:ahLst/>
              <a:cxnLst/>
              <a:rect l="l" t="t" r="r" b="b"/>
              <a:pathLst>
                <a:path w="8128000" h="6976676">
                  <a:moveTo>
                    <a:pt x="0" y="0"/>
                  </a:moveTo>
                  <a:lnTo>
                    <a:pt x="8128000" y="0"/>
                  </a:lnTo>
                  <a:lnTo>
                    <a:pt x="8128000" y="6976676"/>
                  </a:lnTo>
                  <a:lnTo>
                    <a:pt x="0" y="6976676"/>
                  </a:lnTo>
                  <a:lnTo>
                    <a:pt x="0" y="0"/>
                  </a:lnTo>
                  <a:close/>
                </a:path>
              </a:pathLst>
            </a:custGeom>
            <a:blipFill>
              <a:blip r:embed="rId2">
                <a:alphaModFix amt="36000"/>
              </a:blip>
              <a:stretch>
                <a:fillRect l="-25496" r="-9825" b="-5036"/>
              </a:stretch>
            </a:blipFill>
          </p:spPr>
        </p:sp>
      </p:grpSp>
      <p:grpSp>
        <p:nvGrpSpPr>
          <p:cNvPr id="9" name="Group 9"/>
          <p:cNvGrpSpPr/>
          <p:nvPr/>
        </p:nvGrpSpPr>
        <p:grpSpPr>
          <a:xfrm>
            <a:off x="5704419" y="3231391"/>
            <a:ext cx="2497074" cy="24970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76200" y="-28575"/>
              <a:ext cx="660400" cy="765175"/>
            </a:xfrm>
            <a:prstGeom prst="rect">
              <a:avLst/>
            </a:prstGeom>
          </p:spPr>
          <p:txBody>
            <a:bodyPr lIns="50800" tIns="50800" rIns="50800" bIns="50800" rtlCol="0" anchor="ctr"/>
            <a:lstStyle/>
            <a:p>
              <a:pPr marL="0" lvl="0" indent="0" algn="ctr">
                <a:lnSpc>
                  <a:spcPts val="8159"/>
                </a:lnSpc>
                <a:spcBef>
                  <a:spcPct val="0"/>
                </a:spcBef>
              </a:pPr>
              <a:r>
                <a:rPr lang="en-US" sz="6799">
                  <a:solidFill>
                    <a:srgbClr val="000000"/>
                  </a:solidFill>
                  <a:latin typeface="Codec Pro"/>
                </a:rPr>
                <a:t>2</a:t>
              </a:r>
            </a:p>
          </p:txBody>
        </p:sp>
      </p:grpSp>
      <p:sp>
        <p:nvSpPr>
          <p:cNvPr id="12" name="TextBox 12"/>
          <p:cNvSpPr txBox="1"/>
          <p:nvPr/>
        </p:nvSpPr>
        <p:spPr>
          <a:xfrm>
            <a:off x="5299919" y="6477941"/>
            <a:ext cx="3306074" cy="609600"/>
          </a:xfrm>
          <a:prstGeom prst="rect">
            <a:avLst/>
          </a:prstGeom>
        </p:spPr>
        <p:txBody>
          <a:bodyPr lIns="0" tIns="0" rIns="0" bIns="0" rtlCol="0" anchor="t">
            <a:spAutoFit/>
          </a:bodyPr>
          <a:lstStyle/>
          <a:p>
            <a:pPr marL="0" lvl="0" indent="0" algn="ctr">
              <a:lnSpc>
                <a:spcPts val="4319"/>
              </a:lnSpc>
              <a:spcBef>
                <a:spcPct val="0"/>
              </a:spcBef>
            </a:pPr>
            <a:r>
              <a:rPr lang="en-US" sz="3599">
                <a:solidFill>
                  <a:srgbClr val="555D50"/>
                </a:solidFill>
                <a:latin typeface="Codec Pro ExtraBold"/>
              </a:rPr>
              <a:t>Related Work</a:t>
            </a:r>
          </a:p>
        </p:txBody>
      </p:sp>
      <p:sp>
        <p:nvSpPr>
          <p:cNvPr id="13" name="TextBox 13"/>
          <p:cNvSpPr txBox="1"/>
          <p:nvPr/>
        </p:nvSpPr>
        <p:spPr>
          <a:xfrm>
            <a:off x="5299919" y="7748028"/>
            <a:ext cx="3306074" cy="10445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Libre Baskerville Italics"/>
              </a:rPr>
              <a:t>A brief explaination of difference between Texting App and Telegram.</a:t>
            </a:r>
          </a:p>
        </p:txBody>
      </p:sp>
      <p:grpSp>
        <p:nvGrpSpPr>
          <p:cNvPr id="14" name="Group 14"/>
          <p:cNvGrpSpPr/>
          <p:nvPr/>
        </p:nvGrpSpPr>
        <p:grpSpPr>
          <a:xfrm>
            <a:off x="1294724" y="3231391"/>
            <a:ext cx="2497074" cy="24970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16" name="TextBox 16"/>
            <p:cNvSpPr txBox="1"/>
            <p:nvPr/>
          </p:nvSpPr>
          <p:spPr>
            <a:xfrm>
              <a:off x="76200" y="-28575"/>
              <a:ext cx="660400" cy="765175"/>
            </a:xfrm>
            <a:prstGeom prst="rect">
              <a:avLst/>
            </a:prstGeom>
          </p:spPr>
          <p:txBody>
            <a:bodyPr lIns="50800" tIns="50800" rIns="50800" bIns="50800" rtlCol="0" anchor="ctr"/>
            <a:lstStyle/>
            <a:p>
              <a:pPr marL="0" lvl="0" indent="0" algn="ctr">
                <a:lnSpc>
                  <a:spcPts val="8159"/>
                </a:lnSpc>
                <a:spcBef>
                  <a:spcPct val="0"/>
                </a:spcBef>
              </a:pPr>
              <a:r>
                <a:rPr lang="en-US" sz="6799">
                  <a:solidFill>
                    <a:srgbClr val="000000"/>
                  </a:solidFill>
                  <a:latin typeface="Codec Pro"/>
                </a:rPr>
                <a:t>1</a:t>
              </a:r>
            </a:p>
          </p:txBody>
        </p:sp>
      </p:grpSp>
      <p:sp>
        <p:nvSpPr>
          <p:cNvPr id="17" name="TextBox 17"/>
          <p:cNvSpPr txBox="1"/>
          <p:nvPr/>
        </p:nvSpPr>
        <p:spPr>
          <a:xfrm>
            <a:off x="890224" y="6477941"/>
            <a:ext cx="3306074" cy="609600"/>
          </a:xfrm>
          <a:prstGeom prst="rect">
            <a:avLst/>
          </a:prstGeom>
        </p:spPr>
        <p:txBody>
          <a:bodyPr lIns="0" tIns="0" rIns="0" bIns="0" rtlCol="0" anchor="t">
            <a:spAutoFit/>
          </a:bodyPr>
          <a:lstStyle/>
          <a:p>
            <a:pPr marL="0" lvl="0" indent="0" algn="ctr">
              <a:lnSpc>
                <a:spcPts val="4319"/>
              </a:lnSpc>
              <a:spcBef>
                <a:spcPct val="0"/>
              </a:spcBef>
            </a:pPr>
            <a:r>
              <a:rPr lang="en-US" sz="3599">
                <a:solidFill>
                  <a:srgbClr val="555D50"/>
                </a:solidFill>
                <a:latin typeface="Codec Pro ExtraBold"/>
              </a:rPr>
              <a:t>Introduction</a:t>
            </a:r>
          </a:p>
        </p:txBody>
      </p:sp>
      <p:sp>
        <p:nvSpPr>
          <p:cNvPr id="18" name="TextBox 18"/>
          <p:cNvSpPr txBox="1"/>
          <p:nvPr/>
        </p:nvSpPr>
        <p:spPr>
          <a:xfrm>
            <a:off x="890224" y="7748028"/>
            <a:ext cx="3306074" cy="6921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Libre Baskerville Italics"/>
              </a:rPr>
              <a:t>Motivation behind the development of this project.</a:t>
            </a:r>
          </a:p>
        </p:txBody>
      </p:sp>
      <p:grpSp>
        <p:nvGrpSpPr>
          <p:cNvPr id="19" name="Group 19"/>
          <p:cNvGrpSpPr/>
          <p:nvPr/>
        </p:nvGrpSpPr>
        <p:grpSpPr>
          <a:xfrm>
            <a:off x="10180459" y="3231391"/>
            <a:ext cx="2497074" cy="2497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21" name="TextBox 21"/>
            <p:cNvSpPr txBox="1"/>
            <p:nvPr/>
          </p:nvSpPr>
          <p:spPr>
            <a:xfrm>
              <a:off x="76200" y="-28575"/>
              <a:ext cx="660400" cy="765175"/>
            </a:xfrm>
            <a:prstGeom prst="rect">
              <a:avLst/>
            </a:prstGeom>
          </p:spPr>
          <p:txBody>
            <a:bodyPr lIns="50800" tIns="50800" rIns="50800" bIns="50800" rtlCol="0" anchor="ctr"/>
            <a:lstStyle/>
            <a:p>
              <a:pPr marL="0" lvl="0" indent="0" algn="ctr">
                <a:lnSpc>
                  <a:spcPts val="8159"/>
                </a:lnSpc>
                <a:spcBef>
                  <a:spcPct val="0"/>
                </a:spcBef>
              </a:pPr>
              <a:r>
                <a:rPr lang="en-US" sz="6799">
                  <a:solidFill>
                    <a:srgbClr val="000000"/>
                  </a:solidFill>
                  <a:latin typeface="Codec Pro"/>
                </a:rPr>
                <a:t>3</a:t>
              </a:r>
            </a:p>
          </p:txBody>
        </p:sp>
      </p:grpSp>
      <p:sp>
        <p:nvSpPr>
          <p:cNvPr id="22" name="TextBox 22"/>
          <p:cNvSpPr txBox="1"/>
          <p:nvPr/>
        </p:nvSpPr>
        <p:spPr>
          <a:xfrm>
            <a:off x="8605992" y="6553185"/>
            <a:ext cx="5780302" cy="1021088"/>
          </a:xfrm>
          <a:prstGeom prst="rect">
            <a:avLst/>
          </a:prstGeom>
        </p:spPr>
        <p:txBody>
          <a:bodyPr lIns="0" tIns="0" rIns="0" bIns="0" rtlCol="0" anchor="t">
            <a:spAutoFit/>
          </a:bodyPr>
          <a:lstStyle/>
          <a:p>
            <a:pPr marL="0" lvl="0" indent="0" algn="ctr">
              <a:lnSpc>
                <a:spcPts val="3872"/>
              </a:lnSpc>
              <a:spcBef>
                <a:spcPct val="0"/>
              </a:spcBef>
            </a:pPr>
            <a:r>
              <a:rPr lang="en-US" sz="3227">
                <a:solidFill>
                  <a:srgbClr val="555D50"/>
                </a:solidFill>
                <a:latin typeface="Codec Pro ExtraBold"/>
              </a:rPr>
              <a:t>Project Structure, Design and Requirements</a:t>
            </a:r>
          </a:p>
        </p:txBody>
      </p:sp>
      <p:sp>
        <p:nvSpPr>
          <p:cNvPr id="23" name="TextBox 23"/>
          <p:cNvSpPr txBox="1"/>
          <p:nvPr/>
        </p:nvSpPr>
        <p:spPr>
          <a:xfrm>
            <a:off x="9843107" y="7748028"/>
            <a:ext cx="3306074" cy="10445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Libre Baskerville Italics"/>
              </a:rPr>
              <a:t>Explanation on Architecture, Structure and Design of the Texting App.</a:t>
            </a:r>
          </a:p>
        </p:txBody>
      </p:sp>
      <p:sp>
        <p:nvSpPr>
          <p:cNvPr id="24" name="TextBox 24"/>
          <p:cNvSpPr txBox="1"/>
          <p:nvPr/>
        </p:nvSpPr>
        <p:spPr>
          <a:xfrm>
            <a:off x="890224" y="923925"/>
            <a:ext cx="16507551" cy="1133475"/>
          </a:xfrm>
          <a:prstGeom prst="rect">
            <a:avLst/>
          </a:prstGeom>
        </p:spPr>
        <p:txBody>
          <a:bodyPr lIns="0" tIns="0" rIns="0" bIns="0" rtlCol="0" anchor="t">
            <a:spAutoFit/>
          </a:bodyPr>
          <a:lstStyle/>
          <a:p>
            <a:pPr marL="0" lvl="0" indent="0" algn="ctr">
              <a:lnSpc>
                <a:spcPts val="8160"/>
              </a:lnSpc>
              <a:spcBef>
                <a:spcPct val="0"/>
              </a:spcBef>
            </a:pPr>
            <a:r>
              <a:rPr lang="en-US" sz="6800" spc="-285">
                <a:solidFill>
                  <a:srgbClr val="555D50"/>
                </a:solidFill>
                <a:latin typeface="Codec Pro ExtraBold"/>
              </a:rPr>
              <a:t>Table of Contents</a:t>
            </a:r>
          </a:p>
        </p:txBody>
      </p:sp>
      <p:grpSp>
        <p:nvGrpSpPr>
          <p:cNvPr id="25" name="Group 25"/>
          <p:cNvGrpSpPr/>
          <p:nvPr/>
        </p:nvGrpSpPr>
        <p:grpSpPr>
          <a:xfrm>
            <a:off x="14588491" y="3231391"/>
            <a:ext cx="2497074" cy="249707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27" name="TextBox 27"/>
            <p:cNvSpPr txBox="1"/>
            <p:nvPr/>
          </p:nvSpPr>
          <p:spPr>
            <a:xfrm>
              <a:off x="76200" y="-28575"/>
              <a:ext cx="660400" cy="765175"/>
            </a:xfrm>
            <a:prstGeom prst="rect">
              <a:avLst/>
            </a:prstGeom>
          </p:spPr>
          <p:txBody>
            <a:bodyPr lIns="50800" tIns="50800" rIns="50800" bIns="50800" rtlCol="0" anchor="ctr"/>
            <a:lstStyle/>
            <a:p>
              <a:pPr marL="0" lvl="0" indent="0" algn="ctr">
                <a:lnSpc>
                  <a:spcPts val="8159"/>
                </a:lnSpc>
                <a:spcBef>
                  <a:spcPct val="0"/>
                </a:spcBef>
              </a:pPr>
              <a:r>
                <a:rPr lang="en-US" sz="6799">
                  <a:solidFill>
                    <a:srgbClr val="000000"/>
                  </a:solidFill>
                  <a:latin typeface="Codec Pro"/>
                </a:rPr>
                <a:t>4</a:t>
              </a:r>
            </a:p>
          </p:txBody>
        </p:sp>
      </p:grpSp>
      <p:sp>
        <p:nvSpPr>
          <p:cNvPr id="28" name="TextBox 28"/>
          <p:cNvSpPr txBox="1"/>
          <p:nvPr/>
        </p:nvSpPr>
        <p:spPr>
          <a:xfrm>
            <a:off x="13939789" y="6477941"/>
            <a:ext cx="3794478" cy="609600"/>
          </a:xfrm>
          <a:prstGeom prst="rect">
            <a:avLst/>
          </a:prstGeom>
        </p:spPr>
        <p:txBody>
          <a:bodyPr lIns="0" tIns="0" rIns="0" bIns="0" rtlCol="0" anchor="t">
            <a:spAutoFit/>
          </a:bodyPr>
          <a:lstStyle/>
          <a:p>
            <a:pPr marL="0" lvl="0" indent="0" algn="ctr">
              <a:lnSpc>
                <a:spcPts val="4319"/>
              </a:lnSpc>
              <a:spcBef>
                <a:spcPct val="0"/>
              </a:spcBef>
            </a:pPr>
            <a:r>
              <a:rPr lang="en-US" sz="3599">
                <a:solidFill>
                  <a:srgbClr val="555D50"/>
                </a:solidFill>
                <a:latin typeface="Codec Pro ExtraBold"/>
              </a:rPr>
              <a:t>Demo</a:t>
            </a:r>
          </a:p>
        </p:txBody>
      </p:sp>
      <p:sp>
        <p:nvSpPr>
          <p:cNvPr id="29" name="TextBox 29"/>
          <p:cNvSpPr txBox="1"/>
          <p:nvPr/>
        </p:nvSpPr>
        <p:spPr>
          <a:xfrm>
            <a:off x="13939789" y="7748028"/>
            <a:ext cx="3998282" cy="6921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Libre Baskerville Italics"/>
              </a:rPr>
              <a:t>Quick overview, demonstration of functionality of the Texting App.</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5868417" y="458655"/>
            <a:ext cx="6551167" cy="13268186"/>
            <a:chOff x="0" y="0"/>
            <a:chExt cx="8734889" cy="17690914"/>
          </a:xfrm>
        </p:grpSpPr>
        <p:sp>
          <p:nvSpPr>
            <p:cNvPr id="3" name="TextBox 3"/>
            <p:cNvSpPr txBox="1"/>
            <p:nvPr/>
          </p:nvSpPr>
          <p:spPr>
            <a:xfrm>
              <a:off x="1385323" y="5503511"/>
              <a:ext cx="5964243" cy="1390650"/>
            </a:xfrm>
            <a:prstGeom prst="rect">
              <a:avLst/>
            </a:prstGeom>
          </p:spPr>
          <p:txBody>
            <a:bodyPr lIns="0" tIns="0" rIns="0" bIns="0" rtlCol="0" anchor="t">
              <a:spAutoFit/>
            </a:bodyPr>
            <a:lstStyle/>
            <a:p>
              <a:pPr>
                <a:lnSpc>
                  <a:spcPts val="7680"/>
                </a:lnSpc>
              </a:pPr>
              <a:r>
                <a:rPr lang="en-US" sz="6400">
                  <a:solidFill>
                    <a:srgbClr val="FDFDFD"/>
                  </a:solidFill>
                  <a:latin typeface="Codec Pro ExtraBold"/>
                </a:rPr>
                <a:t>Thank You!</a:t>
              </a:r>
            </a:p>
          </p:txBody>
        </p:sp>
        <p:sp>
          <p:nvSpPr>
            <p:cNvPr id="4" name="Freeform 4"/>
            <p:cNvSpPr/>
            <p:nvPr/>
          </p:nvSpPr>
          <p:spPr>
            <a:xfrm>
              <a:off x="0" y="0"/>
              <a:ext cx="8734889" cy="17690914"/>
            </a:xfrm>
            <a:custGeom>
              <a:avLst/>
              <a:gdLst/>
              <a:ahLst/>
              <a:cxnLst/>
              <a:rect l="l" t="t" r="r" b="b"/>
              <a:pathLst>
                <a:path w="8734889" h="17690914">
                  <a:moveTo>
                    <a:pt x="0" y="0"/>
                  </a:moveTo>
                  <a:lnTo>
                    <a:pt x="8734889" y="0"/>
                  </a:lnTo>
                  <a:lnTo>
                    <a:pt x="8734889" y="17690914"/>
                  </a:lnTo>
                  <a:lnTo>
                    <a:pt x="0" y="17690914"/>
                  </a:lnTo>
                  <a:lnTo>
                    <a:pt x="0" y="0"/>
                  </a:lnTo>
                  <a:close/>
                </a:path>
              </a:pathLst>
            </a:custGeom>
            <a:blipFill>
              <a:blip r:embed="rId2"/>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839849" cy="18398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id="4" name="TextBox 4"/>
            <p:cNvSpPr txBox="1"/>
            <p:nvPr/>
          </p:nvSpPr>
          <p:spPr>
            <a:xfrm>
              <a:off x="76200" y="0"/>
              <a:ext cx="660400" cy="736600"/>
            </a:xfrm>
            <a:prstGeom prst="rect">
              <a:avLst/>
            </a:prstGeom>
          </p:spPr>
          <p:txBody>
            <a:bodyPr lIns="50800" tIns="50800" rIns="50800" bIns="50800" rtlCol="0" anchor="ctr"/>
            <a:lstStyle/>
            <a:p>
              <a:pPr marL="0" lvl="0" indent="0" algn="ctr">
                <a:lnSpc>
                  <a:spcPts val="5759"/>
                </a:lnSpc>
                <a:spcBef>
                  <a:spcPct val="0"/>
                </a:spcBef>
              </a:pPr>
              <a:r>
                <a:rPr lang="en-US" sz="4800">
                  <a:solidFill>
                    <a:srgbClr val="FFFFFF"/>
                  </a:solidFill>
                  <a:latin typeface="Codec Pro"/>
                </a:rPr>
                <a:t>1</a:t>
              </a:r>
            </a:p>
          </p:txBody>
        </p:sp>
      </p:grpSp>
      <p:sp>
        <p:nvSpPr>
          <p:cNvPr id="5" name="AutoShape 5"/>
          <p:cNvSpPr/>
          <p:nvPr/>
        </p:nvSpPr>
        <p:spPr>
          <a:xfrm flipV="1">
            <a:off x="1028882" y="8125595"/>
            <a:ext cx="896770" cy="0"/>
          </a:xfrm>
          <a:prstGeom prst="line">
            <a:avLst/>
          </a:prstGeom>
          <a:ln w="38100" cap="flat">
            <a:solidFill>
              <a:srgbClr val="FBE821"/>
            </a:solidFill>
            <a:prstDash val="solid"/>
            <a:headEnd type="none" w="sm" len="sm"/>
            <a:tailEnd type="none" w="sm" len="sm"/>
          </a:ln>
        </p:spPr>
      </p:sp>
      <p:grpSp>
        <p:nvGrpSpPr>
          <p:cNvPr id="25" name="Group 24"/>
          <p:cNvGrpSpPr/>
          <p:nvPr/>
        </p:nvGrpSpPr>
        <p:grpSpPr>
          <a:xfrm>
            <a:off x="10515600" y="1050324"/>
            <a:ext cx="6551167" cy="13268186"/>
            <a:chOff x="10099022" y="1333500"/>
            <a:chExt cx="6551167" cy="13268186"/>
          </a:xfrm>
        </p:grpSpPr>
        <p:grpSp>
          <p:nvGrpSpPr>
            <p:cNvPr id="24" name="Group 23"/>
            <p:cNvGrpSpPr/>
            <p:nvPr/>
          </p:nvGrpSpPr>
          <p:grpSpPr>
            <a:xfrm>
              <a:off x="10295172" y="1407511"/>
              <a:ext cx="6158865" cy="12317730"/>
              <a:chOff x="10642283" y="1333500"/>
              <a:chExt cx="6158865" cy="12317730"/>
            </a:xfrm>
          </p:grpSpPr>
          <p:grpSp>
            <p:nvGrpSpPr>
              <p:cNvPr id="6" name="Group 6"/>
              <p:cNvGrpSpPr>
                <a:grpSpLocks noChangeAspect="1"/>
              </p:cNvGrpSpPr>
              <p:nvPr/>
            </p:nvGrpSpPr>
            <p:grpSpPr>
              <a:xfrm>
                <a:off x="10642283" y="1333500"/>
                <a:ext cx="6158865" cy="12317730"/>
                <a:chOff x="0" y="0"/>
                <a:chExt cx="3175000" cy="6350000"/>
              </a:xfrm>
            </p:grpSpPr>
            <p:sp>
              <p:nvSpPr>
                <p:cNvPr id="7" name="Freeform 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000000"/>
                </a:solidFill>
                <a:ln w="12700">
                  <a:solidFill>
                    <a:srgbClr val="000000"/>
                  </a:solidFill>
                </a:ln>
              </p:spPr>
            </p:sp>
          </p:grpSp>
          <p:sp>
            <p:nvSpPr>
              <p:cNvPr id="9" name="Freeform 9"/>
              <p:cNvSpPr/>
              <p:nvPr/>
            </p:nvSpPr>
            <p:spPr>
              <a:xfrm>
                <a:off x="10763250" y="1833666"/>
                <a:ext cx="5222712" cy="6619667"/>
              </a:xfrm>
              <a:custGeom>
                <a:avLst/>
                <a:gdLst/>
                <a:ahLst/>
                <a:cxnLst/>
                <a:rect l="l" t="t" r="r" b="b"/>
                <a:pathLst>
                  <a:path w="5222712" h="6619667">
                    <a:moveTo>
                      <a:pt x="0" y="0"/>
                    </a:moveTo>
                    <a:lnTo>
                      <a:pt x="5222712" y="0"/>
                    </a:lnTo>
                    <a:lnTo>
                      <a:pt x="5222712" y="6619668"/>
                    </a:lnTo>
                    <a:lnTo>
                      <a:pt x="0" y="6619668"/>
                    </a:lnTo>
                    <a:lnTo>
                      <a:pt x="0" y="0"/>
                    </a:lnTo>
                    <a:close/>
                  </a:path>
                </a:pathLst>
              </a:custGeom>
              <a:blipFill>
                <a:blip r:embed="rId2">
                  <a:extLst>
                    <a:ext uri="{96DAC541-7B7A-43D3-8B79-37D633B846F1}">
                      <asvg:svgBlip xmlns="" xmlns:asvg="http://schemas.microsoft.com/office/drawing/2016/SVG/main" r:embed="rId4"/>
                    </a:ext>
                  </a:extLst>
                </a:blip>
                <a:stretch>
                  <a:fillRect l="-39982"/>
                </a:stretch>
              </a:blipFill>
            </p:spPr>
          </p:sp>
          <p:grpSp>
            <p:nvGrpSpPr>
              <p:cNvPr id="10" name="Group 10"/>
              <p:cNvGrpSpPr/>
              <p:nvPr/>
            </p:nvGrpSpPr>
            <p:grpSpPr>
              <a:xfrm>
                <a:off x="11472364" y="8785388"/>
                <a:ext cx="4498703" cy="945824"/>
                <a:chOff x="0" y="0"/>
                <a:chExt cx="5998270" cy="1261099"/>
              </a:xfrm>
            </p:grpSpPr>
            <p:grpSp>
              <p:nvGrpSpPr>
                <p:cNvPr id="11" name="Group 11"/>
                <p:cNvGrpSpPr/>
                <p:nvPr/>
              </p:nvGrpSpPr>
              <p:grpSpPr>
                <a:xfrm>
                  <a:off x="0" y="0"/>
                  <a:ext cx="5998270" cy="1261099"/>
                  <a:chOff x="0" y="0"/>
                  <a:chExt cx="1932995" cy="406400"/>
                </a:xfrm>
              </p:grpSpPr>
              <p:sp>
                <p:nvSpPr>
                  <p:cNvPr id="12" name="Freeform 12"/>
                  <p:cNvSpPr/>
                  <p:nvPr/>
                </p:nvSpPr>
                <p:spPr>
                  <a:xfrm>
                    <a:off x="0" y="0"/>
                    <a:ext cx="1932995" cy="406400"/>
                  </a:xfrm>
                  <a:custGeom>
                    <a:avLst/>
                    <a:gdLst/>
                    <a:ahLst/>
                    <a:cxnLst/>
                    <a:rect l="l" t="t" r="r" b="b"/>
                    <a:pathLst>
                      <a:path w="1932995" h="406400">
                        <a:moveTo>
                          <a:pt x="1729795" y="0"/>
                        </a:moveTo>
                        <a:cubicBezTo>
                          <a:pt x="1842019" y="0"/>
                          <a:pt x="1932995" y="90976"/>
                          <a:pt x="1932995" y="203200"/>
                        </a:cubicBezTo>
                        <a:cubicBezTo>
                          <a:pt x="1932995" y="315424"/>
                          <a:pt x="1842019" y="406400"/>
                          <a:pt x="172979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57150" cap="sq">
                    <a:solidFill>
                      <a:srgbClr val="FFFFFF"/>
                    </a:solidFill>
                    <a:prstDash val="solid"/>
                    <a:miter/>
                  </a:ln>
                </p:spPr>
              </p:sp>
              <p:sp>
                <p:nvSpPr>
                  <p:cNvPr id="13" name="TextBox 13"/>
                  <p:cNvSpPr txBox="1"/>
                  <p:nvPr/>
                </p:nvSpPr>
                <p:spPr>
                  <a:xfrm>
                    <a:off x="0" y="-47625"/>
                    <a:ext cx="1932995" cy="45402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435731" y="303524"/>
                  <a:ext cx="3126809" cy="606425"/>
                </a:xfrm>
                <a:prstGeom prst="rect">
                  <a:avLst/>
                </a:prstGeom>
              </p:spPr>
              <p:txBody>
                <a:bodyPr lIns="0" tIns="0" rIns="0" bIns="0" rtlCol="0" anchor="t">
                  <a:spAutoFit/>
                </a:bodyPr>
                <a:lstStyle/>
                <a:p>
                  <a:pPr algn="ctr">
                    <a:lnSpc>
                      <a:spcPts val="3359"/>
                    </a:lnSpc>
                  </a:pPr>
                  <a:r>
                    <a:rPr lang="en-US" sz="2799">
                      <a:solidFill>
                        <a:srgbClr val="FFFFFF"/>
                      </a:solidFill>
                      <a:latin typeface="Codec Pro"/>
                    </a:rPr>
                    <a:t>Press here →</a:t>
                  </a:r>
                </a:p>
              </p:txBody>
            </p:sp>
          </p:grpSp>
        </p:grpSp>
        <p:sp>
          <p:nvSpPr>
            <p:cNvPr id="8" name="Freeform 8"/>
            <p:cNvSpPr/>
            <p:nvPr/>
          </p:nvSpPr>
          <p:spPr>
            <a:xfrm>
              <a:off x="10099022" y="1333500"/>
              <a:ext cx="6551167" cy="13268186"/>
            </a:xfrm>
            <a:custGeom>
              <a:avLst/>
              <a:gdLst/>
              <a:ahLst/>
              <a:cxnLst/>
              <a:rect l="l" t="t" r="r" b="b"/>
              <a:pathLst>
                <a:path w="6551167" h="13268186">
                  <a:moveTo>
                    <a:pt x="0" y="0"/>
                  </a:moveTo>
                  <a:lnTo>
                    <a:pt x="6551166" y="0"/>
                  </a:lnTo>
                  <a:lnTo>
                    <a:pt x="6551166" y="13268186"/>
                  </a:lnTo>
                  <a:lnTo>
                    <a:pt x="0" y="13268186"/>
                  </a:lnTo>
                  <a:lnTo>
                    <a:pt x="0" y="0"/>
                  </a:lnTo>
                  <a:close/>
                </a:path>
              </a:pathLst>
            </a:custGeom>
            <a:blipFill>
              <a:blip r:embed="rId5"/>
              <a:stretch>
                <a:fillRect/>
              </a:stretch>
            </a:blipFill>
          </p:spPr>
        </p:sp>
      </p:grpSp>
      <p:sp>
        <p:nvSpPr>
          <p:cNvPr id="15" name="TextBox 15"/>
          <p:cNvSpPr txBox="1"/>
          <p:nvPr/>
        </p:nvSpPr>
        <p:spPr>
          <a:xfrm>
            <a:off x="1028700" y="6051901"/>
            <a:ext cx="7378075" cy="1514475"/>
          </a:xfrm>
          <a:prstGeom prst="rect">
            <a:avLst/>
          </a:prstGeom>
        </p:spPr>
        <p:txBody>
          <a:bodyPr lIns="0" tIns="0" rIns="0" bIns="0" rtlCol="0" anchor="t">
            <a:spAutoFit/>
          </a:bodyPr>
          <a:lstStyle/>
          <a:p>
            <a:pPr marL="0" lvl="0" indent="0" algn="just">
              <a:lnSpc>
                <a:spcPts val="10800"/>
              </a:lnSpc>
              <a:spcBef>
                <a:spcPct val="0"/>
              </a:spcBef>
            </a:pPr>
            <a:r>
              <a:rPr lang="en-US" sz="9000">
                <a:solidFill>
                  <a:srgbClr val="FFFFFF"/>
                </a:solidFill>
                <a:latin typeface="Codec Pro ExtraBold"/>
              </a:rPr>
              <a:t>Introduction</a:t>
            </a:r>
          </a:p>
        </p:txBody>
      </p:sp>
      <p:sp>
        <p:nvSpPr>
          <p:cNvPr id="16" name="TextBox 16"/>
          <p:cNvSpPr txBox="1"/>
          <p:nvPr/>
        </p:nvSpPr>
        <p:spPr>
          <a:xfrm>
            <a:off x="1028700" y="8350885"/>
            <a:ext cx="6498818" cy="907415"/>
          </a:xfrm>
          <a:prstGeom prst="rect">
            <a:avLst/>
          </a:prstGeom>
        </p:spPr>
        <p:txBody>
          <a:bodyPr lIns="0" tIns="0" rIns="0" bIns="0" rtlCol="0" anchor="t">
            <a:spAutoFit/>
          </a:bodyPr>
          <a:lstStyle/>
          <a:p>
            <a:pPr marL="0" lvl="0" indent="0">
              <a:lnSpc>
                <a:spcPts val="3640"/>
              </a:lnSpc>
              <a:spcBef>
                <a:spcPct val="0"/>
              </a:spcBef>
            </a:pPr>
            <a:r>
              <a:rPr lang="en-US" sz="2800">
                <a:solidFill>
                  <a:srgbClr val="FFFFFF"/>
                </a:solidFill>
                <a:latin typeface="Libre Baskerville Italics"/>
              </a:rPr>
              <a:t>Motivation behind the development of this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2110279" y="8765724"/>
            <a:ext cx="5277964" cy="985151"/>
            <a:chOff x="0" y="0"/>
            <a:chExt cx="1390081" cy="259464"/>
          </a:xfrm>
        </p:grpSpPr>
        <p:sp>
          <p:nvSpPr>
            <p:cNvPr id="3" name="Freeform 3"/>
            <p:cNvSpPr/>
            <p:nvPr/>
          </p:nvSpPr>
          <p:spPr>
            <a:xfrm>
              <a:off x="0" y="0"/>
              <a:ext cx="1390081" cy="259464"/>
            </a:xfrm>
            <a:custGeom>
              <a:avLst/>
              <a:gdLst/>
              <a:ahLst/>
              <a:cxnLst/>
              <a:rect l="l" t="t" r="r" b="b"/>
              <a:pathLst>
                <a:path w="1390081" h="259464">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B69352"/>
            </a:solidFill>
            <a:ln w="28575" cap="rnd">
              <a:solidFill>
                <a:srgbClr val="FDFDFD"/>
              </a:solidFill>
              <a:prstDash val="solid"/>
              <a:round/>
            </a:ln>
          </p:spPr>
        </p:sp>
        <p:sp>
          <p:nvSpPr>
            <p:cNvPr id="4" name="TextBox 4"/>
            <p:cNvSpPr txBox="1"/>
            <p:nvPr/>
          </p:nvSpPr>
          <p:spPr>
            <a:xfrm>
              <a:off x="0" y="-85725"/>
              <a:ext cx="1390081" cy="34518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345139" y="8996133"/>
            <a:ext cx="1094355" cy="524334"/>
            <a:chOff x="0" y="0"/>
            <a:chExt cx="1459140" cy="699112"/>
          </a:xfrm>
        </p:grpSpPr>
        <p:grpSp>
          <p:nvGrpSpPr>
            <p:cNvPr id="6" name="Group 6"/>
            <p:cNvGrpSpPr/>
            <p:nvPr/>
          </p:nvGrpSpPr>
          <p:grpSpPr>
            <a:xfrm>
              <a:off x="0" y="0"/>
              <a:ext cx="1459140" cy="699112"/>
              <a:chOff x="0" y="0"/>
              <a:chExt cx="786815" cy="376983"/>
            </a:xfrm>
          </p:grpSpPr>
          <p:sp>
            <p:nvSpPr>
              <p:cNvPr id="7" name="Freeform 7"/>
              <p:cNvSpPr/>
              <p:nvPr/>
            </p:nvSpPr>
            <p:spPr>
              <a:xfrm>
                <a:off x="0" y="0"/>
                <a:ext cx="786815" cy="376983"/>
              </a:xfrm>
              <a:custGeom>
                <a:avLst/>
                <a:gdLst/>
                <a:ahLst/>
                <a:cxnLst/>
                <a:rect l="l" t="t" r="r" b="b"/>
                <a:pathLst>
                  <a:path w="786815" h="376983">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FFFFFF"/>
              </a:solidFill>
              <a:ln cap="sq">
                <a:noFill/>
                <a:prstDash val="solid"/>
                <a:miter/>
              </a:ln>
            </p:spPr>
          </p:sp>
          <p:sp>
            <p:nvSpPr>
              <p:cNvPr id="8" name="TextBox 8"/>
              <p:cNvSpPr txBox="1"/>
              <p:nvPr/>
            </p:nvSpPr>
            <p:spPr>
              <a:xfrm>
                <a:off x="0" y="-47625"/>
                <a:ext cx="786815" cy="424608"/>
              </a:xfrm>
              <a:prstGeom prst="rect">
                <a:avLst/>
              </a:prstGeom>
            </p:spPr>
            <p:txBody>
              <a:bodyPr lIns="30359" tIns="30359" rIns="30359" bIns="30359" rtlCol="0" anchor="ctr"/>
              <a:lstStyle/>
              <a:p>
                <a:pPr algn="ctr">
                  <a:lnSpc>
                    <a:spcPts val="3359"/>
                  </a:lnSpc>
                </a:pPr>
                <a:endParaRPr/>
              </a:p>
            </p:txBody>
          </p:sp>
        </p:grpSp>
        <p:sp>
          <p:nvSpPr>
            <p:cNvPr id="9" name="TextBox 9"/>
            <p:cNvSpPr txBox="1"/>
            <p:nvPr/>
          </p:nvSpPr>
          <p:spPr>
            <a:xfrm>
              <a:off x="349256" y="181281"/>
              <a:ext cx="760628" cy="307975"/>
            </a:xfrm>
            <a:prstGeom prst="rect">
              <a:avLst/>
            </a:prstGeom>
          </p:spPr>
          <p:txBody>
            <a:bodyPr lIns="0" tIns="0" rIns="0" bIns="0" rtlCol="0" anchor="t">
              <a:spAutoFit/>
            </a:bodyPr>
            <a:lstStyle/>
            <a:p>
              <a:pPr algn="ctr">
                <a:lnSpc>
                  <a:spcPts val="1679"/>
                </a:lnSpc>
              </a:pPr>
              <a:r>
                <a:rPr lang="en-US" sz="1399">
                  <a:solidFill>
                    <a:srgbClr val="444443"/>
                  </a:solidFill>
                  <a:latin typeface="Codec Pro"/>
                </a:rPr>
                <a:t>2023</a:t>
              </a:r>
            </a:p>
          </p:txBody>
        </p:sp>
      </p:grpSp>
      <p:grpSp>
        <p:nvGrpSpPr>
          <p:cNvPr id="10" name="Group 10"/>
          <p:cNvGrpSpPr/>
          <p:nvPr/>
        </p:nvGrpSpPr>
        <p:grpSpPr>
          <a:xfrm>
            <a:off x="12127253" y="538920"/>
            <a:ext cx="5540644" cy="11081287"/>
            <a:chOff x="0" y="0"/>
            <a:chExt cx="7387525" cy="14775050"/>
          </a:xfrm>
        </p:grpSpPr>
        <p:grpSp>
          <p:nvGrpSpPr>
            <p:cNvPr id="11" name="Group 11"/>
            <p:cNvGrpSpPr>
              <a:grpSpLocks noChangeAspect="1"/>
            </p:cNvGrpSpPr>
            <p:nvPr/>
          </p:nvGrpSpPr>
          <p:grpSpPr>
            <a:xfrm>
              <a:off x="0" y="0"/>
              <a:ext cx="7387525" cy="14775050"/>
              <a:chOff x="0" y="0"/>
              <a:chExt cx="3175000" cy="6350000"/>
            </a:xfrm>
          </p:grpSpPr>
          <p:sp>
            <p:nvSpPr>
              <p:cNvPr id="12" name="Freeform 12"/>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773" r="-1773"/>
                </a:stretch>
              </a:blipFill>
            </p:spPr>
          </p:sp>
        </p:grpSp>
        <p:sp>
          <p:nvSpPr>
            <p:cNvPr id="13" name="Freeform 13"/>
            <p:cNvSpPr/>
            <p:nvPr/>
          </p:nvSpPr>
          <p:spPr>
            <a:xfrm>
              <a:off x="550410" y="589986"/>
              <a:ext cx="6837115" cy="6797539"/>
            </a:xfrm>
            <a:custGeom>
              <a:avLst/>
              <a:gdLst/>
              <a:ahLst/>
              <a:cxnLst/>
              <a:rect l="l" t="t" r="r" b="b"/>
              <a:pathLst>
                <a:path w="6837115" h="6797539">
                  <a:moveTo>
                    <a:pt x="0" y="0"/>
                  </a:moveTo>
                  <a:lnTo>
                    <a:pt x="6837115" y="0"/>
                  </a:lnTo>
                  <a:lnTo>
                    <a:pt x="6837115" y="6797539"/>
                  </a:lnTo>
                  <a:lnTo>
                    <a:pt x="0" y="6797539"/>
                  </a:lnTo>
                  <a:lnTo>
                    <a:pt x="0" y="0"/>
                  </a:lnTo>
                  <a:close/>
                </a:path>
              </a:pathLst>
            </a:custGeom>
            <a:blipFill>
              <a:blip r:embed="rId3">
                <a:extLst>
                  <a:ext uri="{96DAC541-7B7A-43D3-8B79-37D633B846F1}">
                    <asvg:svgBlip xmlns="" xmlns:asvg="http://schemas.microsoft.com/office/drawing/2016/SVG/main" r:embed="rId4"/>
                  </a:ext>
                </a:extLst>
              </a:blip>
              <a:stretch>
                <a:fillRect r="-29885"/>
              </a:stretch>
            </a:blipFill>
          </p:spPr>
        </p:sp>
      </p:grpSp>
      <p:sp>
        <p:nvSpPr>
          <p:cNvPr id="14" name="TextBox 14"/>
          <p:cNvSpPr txBox="1"/>
          <p:nvPr/>
        </p:nvSpPr>
        <p:spPr>
          <a:xfrm>
            <a:off x="571095" y="500820"/>
            <a:ext cx="10899466" cy="7922425"/>
          </a:xfrm>
          <a:prstGeom prst="rect">
            <a:avLst/>
          </a:prstGeom>
        </p:spPr>
        <p:txBody>
          <a:bodyPr lIns="0" tIns="0" rIns="0" bIns="0" rtlCol="0" anchor="t">
            <a:spAutoFit/>
          </a:bodyPr>
          <a:lstStyle/>
          <a:p>
            <a:pPr>
              <a:lnSpc>
                <a:spcPts val="3095"/>
              </a:lnSpc>
            </a:pPr>
            <a:r>
              <a:rPr lang="en-US" sz="2211" dirty="0">
                <a:solidFill>
                  <a:srgbClr val="FDFDFD"/>
                </a:solidFill>
                <a:latin typeface="Glacial Indifference Italics"/>
              </a:rPr>
              <a:t>Platforms that enable deep human connections are more important than ever at a time of fast technical advancement and widespread internet access. Our app, Texting App, was created with the intention of bridging barriers, fostering relationships, and enabling users to participate in meaningful discussions. It is within this framework that it takes shape.</a:t>
            </a:r>
          </a:p>
          <a:p>
            <a:pPr>
              <a:lnSpc>
                <a:spcPts val="3095"/>
              </a:lnSpc>
            </a:pPr>
            <a:endParaRPr lang="en-US" sz="2211" dirty="0">
              <a:solidFill>
                <a:srgbClr val="FDFDFD"/>
              </a:solidFill>
              <a:latin typeface="Glacial Indifference Italics"/>
            </a:endParaRPr>
          </a:p>
          <a:p>
            <a:pPr>
              <a:lnSpc>
                <a:spcPts val="3095"/>
              </a:lnSpc>
            </a:pPr>
            <a:r>
              <a:rPr lang="en-US" sz="2211" dirty="0">
                <a:solidFill>
                  <a:srgbClr val="FDFDFD"/>
                </a:solidFill>
                <a:latin typeface="Glacial Indifference Italics"/>
              </a:rPr>
              <a:t>As </a:t>
            </a:r>
            <a:r>
              <a:rPr lang="en-US" sz="2211" dirty="0" smtClean="0">
                <a:solidFill>
                  <a:srgbClr val="FDFDFD"/>
                </a:solidFill>
                <a:latin typeface="Glacial Indifference Italics"/>
              </a:rPr>
              <a:t>developer </a:t>
            </a:r>
            <a:r>
              <a:rPr lang="en-US" sz="2211" dirty="0">
                <a:solidFill>
                  <a:srgbClr val="FDFDFD"/>
                </a:solidFill>
                <a:latin typeface="Glacial Indifference Italics"/>
              </a:rPr>
              <a:t>of Texting App, we are committed to continuous improvement and innovation. We recognize the dynamic nature of user needs and strive to adapt our platform to cater to those needs effectively. Through user feedback, regular updates, and a passionate development team, we aim to evolve </a:t>
            </a:r>
            <a:r>
              <a:rPr lang="en-US" sz="2211" dirty="0" smtClean="0">
                <a:solidFill>
                  <a:srgbClr val="FDFDFD"/>
                </a:solidFill>
                <a:latin typeface="Glacial Indifference Italics"/>
              </a:rPr>
              <a:t>Texting App </a:t>
            </a:r>
            <a:r>
              <a:rPr lang="en-US" sz="2211" dirty="0" smtClean="0">
                <a:solidFill>
                  <a:srgbClr val="FDFDFD"/>
                </a:solidFill>
                <a:latin typeface="Glacial Indifference Italics"/>
              </a:rPr>
              <a:t>into </a:t>
            </a:r>
            <a:r>
              <a:rPr lang="en-US" sz="2211" dirty="0">
                <a:solidFill>
                  <a:srgbClr val="FDFDFD"/>
                </a:solidFill>
                <a:latin typeface="Glacial Indifference Italics"/>
              </a:rPr>
              <a:t>a go-to platform for authentic, meaningful conversations.</a:t>
            </a:r>
          </a:p>
          <a:p>
            <a:pPr>
              <a:lnSpc>
                <a:spcPts val="3095"/>
              </a:lnSpc>
            </a:pPr>
            <a:endParaRPr lang="en-US" sz="2211" dirty="0">
              <a:solidFill>
                <a:srgbClr val="FDFDFD"/>
              </a:solidFill>
              <a:latin typeface="Glacial Indifference Italics"/>
            </a:endParaRPr>
          </a:p>
          <a:p>
            <a:pPr>
              <a:lnSpc>
                <a:spcPts val="3095"/>
              </a:lnSpc>
            </a:pPr>
            <a:r>
              <a:rPr lang="en-US" sz="2211" dirty="0">
                <a:solidFill>
                  <a:srgbClr val="FDFDFD"/>
                </a:solidFill>
                <a:latin typeface="Glacial Indifference Italics"/>
              </a:rPr>
              <a:t>Key Features: </a:t>
            </a:r>
          </a:p>
          <a:p>
            <a:pPr>
              <a:lnSpc>
                <a:spcPts val="3095"/>
              </a:lnSpc>
            </a:pPr>
            <a:r>
              <a:rPr lang="en-US" sz="2211" dirty="0">
                <a:solidFill>
                  <a:srgbClr val="FDFDFD"/>
                </a:solidFill>
                <a:latin typeface="Glacial Indifference Italics"/>
              </a:rPr>
              <a:t>Personalized Profiles: Users can create detailed profiles that reflect their personalities, interests, and aspirations, facilitating more meaningful connections. </a:t>
            </a:r>
          </a:p>
          <a:p>
            <a:pPr>
              <a:lnSpc>
                <a:spcPts val="3095"/>
              </a:lnSpc>
            </a:pPr>
            <a:r>
              <a:rPr lang="en-US" sz="2211" dirty="0">
                <a:solidFill>
                  <a:srgbClr val="FDFDFD"/>
                </a:solidFill>
                <a:latin typeface="Glacial Indifference Italics"/>
              </a:rPr>
              <a:t>Media Sharing: Texting App goes beyond text-based conversations, allowing users to share images, videos, and other media, enhancing the richness of their communication. </a:t>
            </a:r>
          </a:p>
          <a:p>
            <a:pPr>
              <a:lnSpc>
                <a:spcPts val="3095"/>
              </a:lnSpc>
            </a:pPr>
            <a:r>
              <a:rPr lang="en-US" sz="2211" dirty="0">
                <a:solidFill>
                  <a:srgbClr val="FDFDFD"/>
                </a:solidFill>
                <a:latin typeface="Glacial Indifference Italics"/>
              </a:rPr>
              <a:t>Security and Privacy: We prioritize user privacy and data security, implementing robust measures to ensure a safe and secure environment for all interactions. </a:t>
            </a:r>
          </a:p>
          <a:p>
            <a:pPr marL="0" lvl="0" indent="0" algn="l">
              <a:lnSpc>
                <a:spcPts val="3095"/>
              </a:lnSpc>
              <a:spcBef>
                <a:spcPct val="0"/>
              </a:spcBef>
            </a:pPr>
            <a:r>
              <a:rPr lang="en-US" sz="2211" dirty="0">
                <a:solidFill>
                  <a:srgbClr val="FDFDFD"/>
                </a:solidFill>
                <a:latin typeface="Glacial Indifference Italics"/>
              </a:rPr>
              <a:t>Innovative Messaging: Texting app introduces innovative messaging features, empowering users to express themselves in creative ways and making conversations more engaging.</a:t>
            </a:r>
          </a:p>
        </p:txBody>
      </p:sp>
      <p:sp>
        <p:nvSpPr>
          <p:cNvPr id="15" name="TextBox 15"/>
          <p:cNvSpPr txBox="1"/>
          <p:nvPr/>
        </p:nvSpPr>
        <p:spPr>
          <a:xfrm>
            <a:off x="4391611" y="9014778"/>
            <a:ext cx="1460971" cy="410845"/>
          </a:xfrm>
          <a:prstGeom prst="rect">
            <a:avLst/>
          </a:prstGeom>
        </p:spPr>
        <p:txBody>
          <a:bodyPr lIns="0" tIns="0" rIns="0" bIns="0" rtlCol="0" anchor="t">
            <a:spAutoFit/>
          </a:bodyPr>
          <a:lstStyle/>
          <a:p>
            <a:pPr marL="0" lvl="0" indent="0" algn="l">
              <a:lnSpc>
                <a:spcPts val="3080"/>
              </a:lnSpc>
              <a:spcBef>
                <a:spcPct val="0"/>
              </a:spcBef>
            </a:pPr>
            <a:r>
              <a:rPr lang="en-US" sz="2200">
                <a:solidFill>
                  <a:srgbClr val="FFFFFF"/>
                </a:solidFill>
                <a:latin typeface="Codec Pro ExtraBold"/>
              </a:rPr>
              <a:t>Motivation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839849" cy="18398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id="4" name="TextBox 4"/>
            <p:cNvSpPr txBox="1"/>
            <p:nvPr/>
          </p:nvSpPr>
          <p:spPr>
            <a:xfrm>
              <a:off x="76200" y="0"/>
              <a:ext cx="660400" cy="736600"/>
            </a:xfrm>
            <a:prstGeom prst="rect">
              <a:avLst/>
            </a:prstGeom>
          </p:spPr>
          <p:txBody>
            <a:bodyPr lIns="50800" tIns="50800" rIns="50800" bIns="50800" rtlCol="0" anchor="ctr"/>
            <a:lstStyle/>
            <a:p>
              <a:pPr marL="0" lvl="0" indent="0" algn="ctr">
                <a:lnSpc>
                  <a:spcPts val="5759"/>
                </a:lnSpc>
                <a:spcBef>
                  <a:spcPct val="0"/>
                </a:spcBef>
              </a:pPr>
              <a:r>
                <a:rPr lang="en-US" sz="4800">
                  <a:solidFill>
                    <a:srgbClr val="FFFFFF"/>
                  </a:solidFill>
                  <a:latin typeface="Codec Pro"/>
                </a:rPr>
                <a:t>2</a:t>
              </a:r>
            </a:p>
          </p:txBody>
        </p:sp>
      </p:grpSp>
      <p:sp>
        <p:nvSpPr>
          <p:cNvPr id="5" name="AutoShape 5"/>
          <p:cNvSpPr/>
          <p:nvPr/>
        </p:nvSpPr>
        <p:spPr>
          <a:xfrm flipV="1">
            <a:off x="1028882" y="8125595"/>
            <a:ext cx="896770" cy="0"/>
          </a:xfrm>
          <a:prstGeom prst="line">
            <a:avLst/>
          </a:prstGeom>
          <a:ln w="38100" cap="flat">
            <a:solidFill>
              <a:srgbClr val="B69352"/>
            </a:solidFill>
            <a:prstDash val="solid"/>
            <a:headEnd type="none" w="sm" len="sm"/>
            <a:tailEnd type="none" w="sm" len="sm"/>
          </a:ln>
        </p:spPr>
      </p:sp>
      <p:grpSp>
        <p:nvGrpSpPr>
          <p:cNvPr id="19" name="Group 18"/>
          <p:cNvGrpSpPr/>
          <p:nvPr/>
        </p:nvGrpSpPr>
        <p:grpSpPr>
          <a:xfrm>
            <a:off x="10591800" y="1028700"/>
            <a:ext cx="6255005" cy="12510011"/>
            <a:chOff x="14173200" y="1028700"/>
            <a:chExt cx="6255005" cy="12510011"/>
          </a:xfrm>
        </p:grpSpPr>
        <p:sp>
          <p:nvSpPr>
            <p:cNvPr id="6" name="Freeform 6"/>
            <p:cNvSpPr/>
            <p:nvPr/>
          </p:nvSpPr>
          <p:spPr>
            <a:xfrm>
              <a:off x="14441856" y="1514475"/>
              <a:ext cx="5762482" cy="11538459"/>
            </a:xfrm>
            <a:custGeom>
              <a:avLst/>
              <a:gdLst/>
              <a:ahLst/>
              <a:cxnLst/>
              <a:rect l="l" t="t" r="r" b="b"/>
              <a:pathLst>
                <a:path w="5762482" h="11538459">
                  <a:moveTo>
                    <a:pt x="0" y="0"/>
                  </a:moveTo>
                  <a:lnTo>
                    <a:pt x="5762482" y="0"/>
                  </a:lnTo>
                  <a:lnTo>
                    <a:pt x="5762482" y="11538459"/>
                  </a:lnTo>
                  <a:lnTo>
                    <a:pt x="0" y="11538459"/>
                  </a:lnTo>
                  <a:lnTo>
                    <a:pt x="0" y="0"/>
                  </a:lnTo>
                  <a:close/>
                </a:path>
              </a:pathLst>
            </a:custGeom>
            <a:blipFill>
              <a:blip r:embed="rId2"/>
              <a:stretch>
                <a:fillRect/>
              </a:stretch>
            </a:blipFill>
          </p:spPr>
        </p:sp>
        <p:grpSp>
          <p:nvGrpSpPr>
            <p:cNvPr id="17" name="Group 16"/>
            <p:cNvGrpSpPr/>
            <p:nvPr/>
          </p:nvGrpSpPr>
          <p:grpSpPr>
            <a:xfrm>
              <a:off x="14173200" y="1028700"/>
              <a:ext cx="6255005" cy="12510011"/>
              <a:chOff x="10749332" y="1028700"/>
              <a:chExt cx="6255005" cy="12510011"/>
            </a:xfrm>
          </p:grpSpPr>
          <p:grpSp>
            <p:nvGrpSpPr>
              <p:cNvPr id="7" name="Group 7"/>
              <p:cNvGrpSpPr>
                <a:grpSpLocks noChangeAspect="1"/>
              </p:cNvGrpSpPr>
              <p:nvPr/>
            </p:nvGrpSpPr>
            <p:grpSpPr>
              <a:xfrm>
                <a:off x="10749332" y="1028700"/>
                <a:ext cx="6255005" cy="12510011"/>
                <a:chOff x="0" y="0"/>
                <a:chExt cx="3175000" cy="6350000"/>
              </a:xfrm>
            </p:grpSpPr>
            <p:sp>
              <p:nvSpPr>
                <p:cNvPr id="8" name="Freeform 8"/>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632" b="-632"/>
                  </a:stretch>
                </a:blipFill>
              </p:spPr>
            </p:sp>
          </p:grpSp>
          <p:sp>
            <p:nvSpPr>
              <p:cNvPr id="9" name="Freeform 9"/>
              <p:cNvSpPr/>
              <p:nvPr/>
            </p:nvSpPr>
            <p:spPr>
              <a:xfrm>
                <a:off x="11046820" y="1914472"/>
                <a:ext cx="5660030" cy="6477053"/>
              </a:xfrm>
              <a:custGeom>
                <a:avLst/>
                <a:gdLst/>
                <a:ahLst/>
                <a:cxnLst/>
                <a:rect l="l" t="t" r="r" b="b"/>
                <a:pathLst>
                  <a:path w="5660030" h="6477053">
                    <a:moveTo>
                      <a:pt x="0" y="0"/>
                    </a:moveTo>
                    <a:lnTo>
                      <a:pt x="5660030" y="0"/>
                    </a:lnTo>
                    <a:lnTo>
                      <a:pt x="5660030" y="6477053"/>
                    </a:lnTo>
                    <a:lnTo>
                      <a:pt x="0" y="6477053"/>
                    </a:lnTo>
                    <a:lnTo>
                      <a:pt x="0" y="0"/>
                    </a:lnTo>
                    <a:close/>
                  </a:path>
                </a:pathLst>
              </a:custGeom>
              <a:blipFill>
                <a:blip r:embed="rId4">
                  <a:extLst>
                    <a:ext uri="{96DAC541-7B7A-43D3-8B79-37D633B846F1}">
                      <asvg:svgBlip xmlns="" xmlns:asvg="http://schemas.microsoft.com/office/drawing/2016/SVG/main" r:embed="rId5"/>
                    </a:ext>
                  </a:extLst>
                </a:blip>
                <a:stretch>
                  <a:fillRect r="-35676" b="-238"/>
                </a:stretch>
              </a:blipFill>
            </p:spPr>
          </p:sp>
          <p:grpSp>
            <p:nvGrpSpPr>
              <p:cNvPr id="10" name="Group 10"/>
              <p:cNvGrpSpPr/>
              <p:nvPr/>
            </p:nvGrpSpPr>
            <p:grpSpPr>
              <a:xfrm>
                <a:off x="11808855" y="7445701"/>
                <a:ext cx="4498703" cy="945824"/>
                <a:chOff x="0" y="0"/>
                <a:chExt cx="5998270" cy="1261099"/>
              </a:xfrm>
            </p:grpSpPr>
            <p:grpSp>
              <p:nvGrpSpPr>
                <p:cNvPr id="11" name="Group 11"/>
                <p:cNvGrpSpPr/>
                <p:nvPr/>
              </p:nvGrpSpPr>
              <p:grpSpPr>
                <a:xfrm>
                  <a:off x="0" y="0"/>
                  <a:ext cx="5998270" cy="1261099"/>
                  <a:chOff x="0" y="0"/>
                  <a:chExt cx="1932995" cy="406400"/>
                </a:xfrm>
              </p:grpSpPr>
              <p:sp>
                <p:nvSpPr>
                  <p:cNvPr id="12" name="Freeform 12"/>
                  <p:cNvSpPr/>
                  <p:nvPr/>
                </p:nvSpPr>
                <p:spPr>
                  <a:xfrm>
                    <a:off x="0" y="0"/>
                    <a:ext cx="1932995" cy="406400"/>
                  </a:xfrm>
                  <a:custGeom>
                    <a:avLst/>
                    <a:gdLst/>
                    <a:ahLst/>
                    <a:cxnLst/>
                    <a:rect l="l" t="t" r="r" b="b"/>
                    <a:pathLst>
                      <a:path w="1932995" h="406400">
                        <a:moveTo>
                          <a:pt x="1729795" y="0"/>
                        </a:moveTo>
                        <a:cubicBezTo>
                          <a:pt x="1842019" y="0"/>
                          <a:pt x="1932995" y="90976"/>
                          <a:pt x="1932995" y="203200"/>
                        </a:cubicBezTo>
                        <a:cubicBezTo>
                          <a:pt x="1932995" y="315424"/>
                          <a:pt x="1842019" y="406400"/>
                          <a:pt x="1729795" y="406400"/>
                        </a:cubicBezTo>
                        <a:lnTo>
                          <a:pt x="203200" y="406400"/>
                        </a:lnTo>
                        <a:cubicBezTo>
                          <a:pt x="90976" y="406400"/>
                          <a:pt x="0" y="315424"/>
                          <a:pt x="0" y="203200"/>
                        </a:cubicBezTo>
                        <a:cubicBezTo>
                          <a:pt x="0" y="90976"/>
                          <a:pt x="90976" y="0"/>
                          <a:pt x="203200" y="0"/>
                        </a:cubicBezTo>
                        <a:close/>
                      </a:path>
                    </a:pathLst>
                  </a:custGeom>
                  <a:solidFill>
                    <a:srgbClr val="000000"/>
                  </a:solidFill>
                  <a:ln w="57150" cap="sq">
                    <a:solidFill>
                      <a:srgbClr val="FFFFFF"/>
                    </a:solidFill>
                    <a:prstDash val="solid"/>
                    <a:miter/>
                  </a:ln>
                </p:spPr>
              </p:sp>
              <p:sp>
                <p:nvSpPr>
                  <p:cNvPr id="13" name="TextBox 13"/>
                  <p:cNvSpPr txBox="1"/>
                  <p:nvPr/>
                </p:nvSpPr>
                <p:spPr>
                  <a:xfrm>
                    <a:off x="0" y="-47625"/>
                    <a:ext cx="1932995" cy="45402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435731" y="303524"/>
                  <a:ext cx="3126809" cy="606425"/>
                </a:xfrm>
                <a:prstGeom prst="rect">
                  <a:avLst/>
                </a:prstGeom>
              </p:spPr>
              <p:txBody>
                <a:bodyPr lIns="0" tIns="0" rIns="0" bIns="0" rtlCol="0" anchor="t">
                  <a:spAutoFit/>
                </a:bodyPr>
                <a:lstStyle/>
                <a:p>
                  <a:pPr algn="ctr">
                    <a:lnSpc>
                      <a:spcPts val="3359"/>
                    </a:lnSpc>
                  </a:pPr>
                  <a:r>
                    <a:rPr lang="en-US" sz="2799">
                      <a:solidFill>
                        <a:srgbClr val="FFFFFF"/>
                      </a:solidFill>
                      <a:latin typeface="Codec Pro"/>
                    </a:rPr>
                    <a:t>Press here →</a:t>
                  </a:r>
                </a:p>
              </p:txBody>
            </p:sp>
          </p:grpSp>
        </p:grpSp>
      </p:grpSp>
      <p:sp>
        <p:nvSpPr>
          <p:cNvPr id="15" name="TextBox 15"/>
          <p:cNvSpPr txBox="1"/>
          <p:nvPr/>
        </p:nvSpPr>
        <p:spPr>
          <a:xfrm>
            <a:off x="1028700" y="6051901"/>
            <a:ext cx="7546320" cy="1514475"/>
          </a:xfrm>
          <a:prstGeom prst="rect">
            <a:avLst/>
          </a:prstGeom>
        </p:spPr>
        <p:txBody>
          <a:bodyPr lIns="0" tIns="0" rIns="0" bIns="0" rtlCol="0" anchor="t">
            <a:spAutoFit/>
          </a:bodyPr>
          <a:lstStyle/>
          <a:p>
            <a:pPr marL="0" lvl="0" indent="0" algn="just">
              <a:lnSpc>
                <a:spcPts val="10800"/>
              </a:lnSpc>
              <a:spcBef>
                <a:spcPct val="0"/>
              </a:spcBef>
            </a:pPr>
            <a:r>
              <a:rPr lang="en-US" sz="9000">
                <a:solidFill>
                  <a:srgbClr val="FFFFFF"/>
                </a:solidFill>
                <a:latin typeface="Codec Pro ExtraBold"/>
              </a:rPr>
              <a:t>Related Work</a:t>
            </a:r>
          </a:p>
        </p:txBody>
      </p:sp>
      <p:sp>
        <p:nvSpPr>
          <p:cNvPr id="16" name="TextBox 16"/>
          <p:cNvSpPr txBox="1"/>
          <p:nvPr/>
        </p:nvSpPr>
        <p:spPr>
          <a:xfrm>
            <a:off x="1028700" y="8350885"/>
            <a:ext cx="6859344" cy="907415"/>
          </a:xfrm>
          <a:prstGeom prst="rect">
            <a:avLst/>
          </a:prstGeom>
        </p:spPr>
        <p:txBody>
          <a:bodyPr lIns="0" tIns="0" rIns="0" bIns="0" rtlCol="0" anchor="t">
            <a:spAutoFit/>
          </a:bodyPr>
          <a:lstStyle/>
          <a:p>
            <a:pPr marL="0" lvl="0" indent="0">
              <a:lnSpc>
                <a:spcPts val="3640"/>
              </a:lnSpc>
              <a:spcBef>
                <a:spcPct val="0"/>
              </a:spcBef>
            </a:pPr>
            <a:r>
              <a:rPr lang="en-US" sz="2800">
                <a:solidFill>
                  <a:srgbClr val="FDFDFD"/>
                </a:solidFill>
                <a:latin typeface="Libre Baskerville Italics"/>
              </a:rPr>
              <a:t>A brief explaination of difference between Texting App and Telegram.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sp>
        <p:nvSpPr>
          <p:cNvPr id="2" name="Freeform 2"/>
          <p:cNvSpPr/>
          <p:nvPr/>
        </p:nvSpPr>
        <p:spPr>
          <a:xfrm rot="9529641">
            <a:off x="4350958" y="-4738021"/>
            <a:ext cx="16429965" cy="16429965"/>
          </a:xfrm>
          <a:custGeom>
            <a:avLst/>
            <a:gdLst/>
            <a:ahLst/>
            <a:cxnLst/>
            <a:rect l="l" t="t" r="r" b="b"/>
            <a:pathLst>
              <a:path w="16429965" h="16429965">
                <a:moveTo>
                  <a:pt x="0" y="0"/>
                </a:moveTo>
                <a:lnTo>
                  <a:pt x="16429965" y="0"/>
                </a:lnTo>
                <a:lnTo>
                  <a:pt x="16429965" y="16429965"/>
                </a:lnTo>
                <a:lnTo>
                  <a:pt x="0" y="1642996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2420436" y="2239950"/>
            <a:ext cx="1110990" cy="1110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5" name="TextBox 5"/>
            <p:cNvSpPr txBox="1"/>
            <p:nvPr/>
          </p:nvSpPr>
          <p:spPr>
            <a:xfrm>
              <a:off x="76200" y="76200"/>
              <a:ext cx="660400" cy="660400"/>
            </a:xfrm>
            <a:prstGeom prst="rect">
              <a:avLst/>
            </a:prstGeom>
          </p:spPr>
          <p:txBody>
            <a:bodyPr lIns="50800" tIns="50800" rIns="50800" bIns="50800" rtlCol="0" anchor="ctr"/>
            <a:lstStyle/>
            <a:p>
              <a:pPr marL="0" lvl="0" indent="0" algn="ctr">
                <a:lnSpc>
                  <a:spcPts val="4200"/>
                </a:lnSpc>
                <a:spcBef>
                  <a:spcPct val="0"/>
                </a:spcBef>
              </a:pPr>
              <a:r>
                <a:rPr lang="en-US" sz="3500">
                  <a:solidFill>
                    <a:srgbClr val="FFFFFF"/>
                  </a:solidFill>
                  <a:latin typeface="Open Sans"/>
                </a:rPr>
                <a:t>1</a:t>
              </a:r>
            </a:p>
          </p:txBody>
        </p:sp>
      </p:grpSp>
      <p:grpSp>
        <p:nvGrpSpPr>
          <p:cNvPr id="6" name="Group 6"/>
          <p:cNvGrpSpPr/>
          <p:nvPr/>
        </p:nvGrpSpPr>
        <p:grpSpPr>
          <a:xfrm>
            <a:off x="8588505" y="2239950"/>
            <a:ext cx="1110990" cy="11109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8" name="TextBox 8"/>
            <p:cNvSpPr txBox="1"/>
            <p:nvPr/>
          </p:nvSpPr>
          <p:spPr>
            <a:xfrm>
              <a:off x="76200" y="76200"/>
              <a:ext cx="660400" cy="660400"/>
            </a:xfrm>
            <a:prstGeom prst="rect">
              <a:avLst/>
            </a:prstGeom>
          </p:spPr>
          <p:txBody>
            <a:bodyPr lIns="50800" tIns="50800" rIns="50800" bIns="50800" rtlCol="0" anchor="ctr"/>
            <a:lstStyle/>
            <a:p>
              <a:pPr marL="0" lvl="0" indent="0" algn="ctr">
                <a:lnSpc>
                  <a:spcPts val="4200"/>
                </a:lnSpc>
                <a:spcBef>
                  <a:spcPct val="0"/>
                </a:spcBef>
              </a:pPr>
              <a:r>
                <a:rPr lang="en-US" sz="3500">
                  <a:solidFill>
                    <a:srgbClr val="FFFFFF"/>
                  </a:solidFill>
                  <a:latin typeface="Open Sans"/>
                </a:rPr>
                <a:t>2</a:t>
              </a:r>
            </a:p>
          </p:txBody>
        </p:sp>
      </p:grpSp>
      <p:grpSp>
        <p:nvGrpSpPr>
          <p:cNvPr id="9" name="Group 9"/>
          <p:cNvGrpSpPr/>
          <p:nvPr/>
        </p:nvGrpSpPr>
        <p:grpSpPr>
          <a:xfrm>
            <a:off x="14864935" y="2239950"/>
            <a:ext cx="1110990" cy="1110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id="11" name="TextBox 11"/>
            <p:cNvSpPr txBox="1"/>
            <p:nvPr/>
          </p:nvSpPr>
          <p:spPr>
            <a:xfrm>
              <a:off x="76200" y="76200"/>
              <a:ext cx="660400" cy="660400"/>
            </a:xfrm>
            <a:prstGeom prst="rect">
              <a:avLst/>
            </a:prstGeom>
          </p:spPr>
          <p:txBody>
            <a:bodyPr lIns="50800" tIns="50800" rIns="50800" bIns="50800" rtlCol="0" anchor="ctr"/>
            <a:lstStyle/>
            <a:p>
              <a:pPr marL="0" lvl="0" indent="0" algn="ctr">
                <a:lnSpc>
                  <a:spcPts val="4200"/>
                </a:lnSpc>
                <a:spcBef>
                  <a:spcPct val="0"/>
                </a:spcBef>
              </a:pPr>
              <a:r>
                <a:rPr lang="en-US" sz="3500">
                  <a:solidFill>
                    <a:srgbClr val="FFFFFF"/>
                  </a:solidFill>
                  <a:latin typeface="Open Sans"/>
                </a:rPr>
                <a:t>3</a:t>
              </a:r>
            </a:p>
          </p:txBody>
        </p:sp>
      </p:grpSp>
      <p:sp>
        <p:nvSpPr>
          <p:cNvPr id="15" name="TextBox 15"/>
          <p:cNvSpPr txBox="1"/>
          <p:nvPr/>
        </p:nvSpPr>
        <p:spPr>
          <a:xfrm>
            <a:off x="1358048" y="942975"/>
            <a:ext cx="15901252" cy="847725"/>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Codec Pro ExtraBold"/>
              </a:rPr>
              <a:t>Related Work : Telegram and Texting App.</a:t>
            </a:r>
          </a:p>
        </p:txBody>
      </p:sp>
      <p:grpSp>
        <p:nvGrpSpPr>
          <p:cNvPr id="20" name="Group 19"/>
          <p:cNvGrpSpPr/>
          <p:nvPr/>
        </p:nvGrpSpPr>
        <p:grpSpPr>
          <a:xfrm>
            <a:off x="6083207" y="3498215"/>
            <a:ext cx="6450935" cy="6417583"/>
            <a:chOff x="6083207" y="3498215"/>
            <a:chExt cx="6450935" cy="6417583"/>
          </a:xfrm>
        </p:grpSpPr>
        <p:sp>
          <p:nvSpPr>
            <p:cNvPr id="13" name="Freeform 13"/>
            <p:cNvSpPr/>
            <p:nvPr/>
          </p:nvSpPr>
          <p:spPr>
            <a:xfrm>
              <a:off x="8081612" y="5314950"/>
              <a:ext cx="2124776" cy="4600848"/>
            </a:xfrm>
            <a:custGeom>
              <a:avLst/>
              <a:gdLst/>
              <a:ahLst/>
              <a:cxnLst/>
              <a:rect l="l" t="t" r="r" b="b"/>
              <a:pathLst>
                <a:path w="2124776" h="4600848">
                  <a:moveTo>
                    <a:pt x="0" y="0"/>
                  </a:moveTo>
                  <a:lnTo>
                    <a:pt x="2124776" y="0"/>
                  </a:lnTo>
                  <a:lnTo>
                    <a:pt x="2124776" y="4600848"/>
                  </a:lnTo>
                  <a:lnTo>
                    <a:pt x="0" y="4600848"/>
                  </a:lnTo>
                  <a:lnTo>
                    <a:pt x="0" y="0"/>
                  </a:lnTo>
                  <a:close/>
                </a:path>
              </a:pathLst>
            </a:custGeom>
            <a:blipFill>
              <a:blip r:embed="rId4"/>
              <a:stretch>
                <a:fillRect/>
              </a:stretch>
            </a:blipFill>
          </p:spPr>
        </p:sp>
        <p:sp>
          <p:nvSpPr>
            <p:cNvPr id="16" name="TextBox 16"/>
            <p:cNvSpPr txBox="1"/>
            <p:nvPr/>
          </p:nvSpPr>
          <p:spPr>
            <a:xfrm>
              <a:off x="6083207" y="3498215"/>
              <a:ext cx="6450935" cy="1369060"/>
            </a:xfrm>
            <a:prstGeom prst="rect">
              <a:avLst/>
            </a:prstGeom>
          </p:spPr>
          <p:txBody>
            <a:bodyPr lIns="0" tIns="0" rIns="0" bIns="0" rtlCol="0" anchor="t">
              <a:spAutoFit/>
            </a:bodyPr>
            <a:lstStyle/>
            <a:p>
              <a:pPr marL="0" lvl="0" indent="0" algn="ctr">
                <a:lnSpc>
                  <a:spcPts val="2240"/>
                </a:lnSpc>
                <a:spcBef>
                  <a:spcPct val="0"/>
                </a:spcBef>
              </a:pPr>
              <a:r>
                <a:rPr lang="en-US" sz="1600" dirty="0">
                  <a:solidFill>
                    <a:srgbClr val="FFFFFF"/>
                  </a:solidFill>
                  <a:latin typeface="Libre Baskerville"/>
                </a:rPr>
                <a:t>Telegram's chat screen is known for its simplicity and functionality. It supports text, media, and file sharing. Users can send voice messages, images, videos, and documents. The chat screen also features end-to-end encryption for enhanced privacy.</a:t>
              </a:r>
            </a:p>
          </p:txBody>
        </p:sp>
      </p:grpSp>
      <p:grpSp>
        <p:nvGrpSpPr>
          <p:cNvPr id="19" name="Group 18"/>
          <p:cNvGrpSpPr/>
          <p:nvPr/>
        </p:nvGrpSpPr>
        <p:grpSpPr>
          <a:xfrm>
            <a:off x="235542" y="3498215"/>
            <a:ext cx="5511598" cy="6417583"/>
            <a:chOff x="235542" y="3498215"/>
            <a:chExt cx="5511598" cy="6417583"/>
          </a:xfrm>
        </p:grpSpPr>
        <p:sp>
          <p:nvSpPr>
            <p:cNvPr id="12" name="Freeform 12"/>
            <p:cNvSpPr/>
            <p:nvPr/>
          </p:nvSpPr>
          <p:spPr>
            <a:xfrm>
              <a:off x="1913543" y="5314950"/>
              <a:ext cx="2124776" cy="4600848"/>
            </a:xfrm>
            <a:custGeom>
              <a:avLst/>
              <a:gdLst/>
              <a:ahLst/>
              <a:cxnLst/>
              <a:rect l="l" t="t" r="r" b="b"/>
              <a:pathLst>
                <a:path w="2124776" h="4600848">
                  <a:moveTo>
                    <a:pt x="0" y="0"/>
                  </a:moveTo>
                  <a:lnTo>
                    <a:pt x="2124776" y="0"/>
                  </a:lnTo>
                  <a:lnTo>
                    <a:pt x="2124776" y="4600848"/>
                  </a:lnTo>
                  <a:lnTo>
                    <a:pt x="0" y="4600848"/>
                  </a:lnTo>
                  <a:lnTo>
                    <a:pt x="0" y="0"/>
                  </a:lnTo>
                  <a:close/>
                </a:path>
              </a:pathLst>
            </a:custGeom>
            <a:blipFill>
              <a:blip r:embed="rId5"/>
              <a:stretch>
                <a:fillRect/>
              </a:stretch>
            </a:blipFill>
          </p:spPr>
        </p:sp>
        <p:sp>
          <p:nvSpPr>
            <p:cNvPr id="17" name="TextBox 17"/>
            <p:cNvSpPr txBox="1"/>
            <p:nvPr/>
          </p:nvSpPr>
          <p:spPr>
            <a:xfrm>
              <a:off x="235542" y="3498215"/>
              <a:ext cx="5511598" cy="1645285"/>
            </a:xfrm>
            <a:prstGeom prst="rect">
              <a:avLst/>
            </a:prstGeom>
          </p:spPr>
          <p:txBody>
            <a:bodyPr lIns="0" tIns="0" rIns="0" bIns="0" rtlCol="0" anchor="t">
              <a:spAutoFit/>
            </a:bodyPr>
            <a:lstStyle/>
            <a:p>
              <a:pPr marL="0" lvl="0" indent="0" algn="ctr">
                <a:lnSpc>
                  <a:spcPts val="2240"/>
                </a:lnSpc>
                <a:spcBef>
                  <a:spcPct val="0"/>
                </a:spcBef>
              </a:pPr>
              <a:r>
                <a:rPr lang="en-US" sz="1600" dirty="0">
                  <a:solidFill>
                    <a:srgbClr val="FFFFFF"/>
                  </a:solidFill>
                  <a:latin typeface="Libre Baskerville"/>
                </a:rPr>
                <a:t>Telegram's chat list provides a comprehensive overview of ongoing conversations. It includes basic details such as contact names and last message timestamps. Users can initiate new chats, create groups, and access settings for each chat individually.</a:t>
              </a:r>
            </a:p>
          </p:txBody>
        </p:sp>
      </p:grpSp>
      <p:grpSp>
        <p:nvGrpSpPr>
          <p:cNvPr id="21" name="Group 20"/>
          <p:cNvGrpSpPr/>
          <p:nvPr/>
        </p:nvGrpSpPr>
        <p:grpSpPr>
          <a:xfrm>
            <a:off x="13023465" y="3448386"/>
            <a:ext cx="4793932" cy="6467412"/>
            <a:chOff x="13023465" y="3448386"/>
            <a:chExt cx="4793932" cy="6467412"/>
          </a:xfrm>
        </p:grpSpPr>
        <p:sp>
          <p:nvSpPr>
            <p:cNvPr id="14" name="Freeform 14"/>
            <p:cNvSpPr/>
            <p:nvPr/>
          </p:nvSpPr>
          <p:spPr>
            <a:xfrm>
              <a:off x="14270218" y="5314950"/>
              <a:ext cx="2300424" cy="4600848"/>
            </a:xfrm>
            <a:custGeom>
              <a:avLst/>
              <a:gdLst/>
              <a:ahLst/>
              <a:cxnLst/>
              <a:rect l="l" t="t" r="r" b="b"/>
              <a:pathLst>
                <a:path w="2300424" h="4600848">
                  <a:moveTo>
                    <a:pt x="0" y="0"/>
                  </a:moveTo>
                  <a:lnTo>
                    <a:pt x="2300424" y="0"/>
                  </a:lnTo>
                  <a:lnTo>
                    <a:pt x="2300424" y="4600848"/>
                  </a:lnTo>
                  <a:lnTo>
                    <a:pt x="0" y="4600848"/>
                  </a:lnTo>
                  <a:lnTo>
                    <a:pt x="0" y="0"/>
                  </a:lnTo>
                  <a:close/>
                </a:path>
              </a:pathLst>
            </a:custGeom>
            <a:blipFill>
              <a:blip r:embed="rId6"/>
              <a:stretch>
                <a:fillRect/>
              </a:stretch>
            </a:blipFill>
          </p:spPr>
        </p:sp>
        <p:sp>
          <p:nvSpPr>
            <p:cNvPr id="18" name="TextBox 18"/>
            <p:cNvSpPr txBox="1"/>
            <p:nvPr/>
          </p:nvSpPr>
          <p:spPr>
            <a:xfrm>
              <a:off x="13023465" y="3448386"/>
              <a:ext cx="4793932" cy="1369060"/>
            </a:xfrm>
            <a:prstGeom prst="rect">
              <a:avLst/>
            </a:prstGeom>
          </p:spPr>
          <p:txBody>
            <a:bodyPr lIns="0" tIns="0" rIns="0" bIns="0" rtlCol="0" anchor="t">
              <a:spAutoFit/>
            </a:bodyPr>
            <a:lstStyle/>
            <a:p>
              <a:pPr marL="0" lvl="0" indent="0" algn="ctr">
                <a:lnSpc>
                  <a:spcPts val="2240"/>
                </a:lnSpc>
                <a:spcBef>
                  <a:spcPct val="0"/>
                </a:spcBef>
              </a:pPr>
              <a:r>
                <a:rPr lang="en-US" sz="1600" dirty="0">
                  <a:solidFill>
                    <a:srgbClr val="FFFFFF"/>
                  </a:solidFill>
                  <a:latin typeface="Libre Baskerville"/>
                </a:rPr>
                <a:t>Telegram's account management involves basic user information, profile picture customization, and privacy settings. Users can adjust privacy options for their last seen status, profile photo visibility, and more.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839849" cy="18398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id="4" name="TextBox 4"/>
            <p:cNvSpPr txBox="1"/>
            <p:nvPr/>
          </p:nvSpPr>
          <p:spPr>
            <a:xfrm>
              <a:off x="76200" y="0"/>
              <a:ext cx="660400" cy="736600"/>
            </a:xfrm>
            <a:prstGeom prst="rect">
              <a:avLst/>
            </a:prstGeom>
          </p:spPr>
          <p:txBody>
            <a:bodyPr lIns="50800" tIns="50800" rIns="50800" bIns="50800" rtlCol="0" anchor="ctr"/>
            <a:lstStyle/>
            <a:p>
              <a:pPr marL="0" lvl="0" indent="0" algn="ctr">
                <a:lnSpc>
                  <a:spcPts val="5759"/>
                </a:lnSpc>
                <a:spcBef>
                  <a:spcPct val="0"/>
                </a:spcBef>
              </a:pPr>
              <a:r>
                <a:rPr lang="en-US" sz="4800">
                  <a:solidFill>
                    <a:srgbClr val="FFFFFF"/>
                  </a:solidFill>
                  <a:latin typeface="Codec Pro"/>
                </a:rPr>
                <a:t>2</a:t>
              </a:r>
            </a:p>
          </p:txBody>
        </p:sp>
      </p:grpSp>
      <p:sp>
        <p:nvSpPr>
          <p:cNvPr id="5" name="AutoShape 5"/>
          <p:cNvSpPr/>
          <p:nvPr/>
        </p:nvSpPr>
        <p:spPr>
          <a:xfrm flipV="1">
            <a:off x="1028882" y="8125595"/>
            <a:ext cx="896770" cy="0"/>
          </a:xfrm>
          <a:prstGeom prst="line">
            <a:avLst/>
          </a:prstGeom>
          <a:ln w="38100" cap="flat">
            <a:solidFill>
              <a:srgbClr val="B69352"/>
            </a:solidFill>
            <a:prstDash val="solid"/>
            <a:headEnd type="none" w="sm" len="sm"/>
            <a:tailEnd type="none" w="sm" len="sm"/>
          </a:ln>
        </p:spPr>
      </p:sp>
      <p:grpSp>
        <p:nvGrpSpPr>
          <p:cNvPr id="14" name="Group 13"/>
          <p:cNvGrpSpPr/>
          <p:nvPr/>
        </p:nvGrpSpPr>
        <p:grpSpPr>
          <a:xfrm>
            <a:off x="6160017" y="650934"/>
            <a:ext cx="11033019" cy="13268186"/>
            <a:chOff x="6160017" y="650934"/>
            <a:chExt cx="11033019" cy="13268186"/>
          </a:xfrm>
        </p:grpSpPr>
        <p:grpSp>
          <p:nvGrpSpPr>
            <p:cNvPr id="13" name="Group 12"/>
            <p:cNvGrpSpPr/>
            <p:nvPr/>
          </p:nvGrpSpPr>
          <p:grpSpPr>
            <a:xfrm>
              <a:off x="6160017" y="1030022"/>
              <a:ext cx="10884939" cy="12510011"/>
              <a:chOff x="5376821" y="1409110"/>
              <a:chExt cx="10884939" cy="12510011"/>
            </a:xfrm>
          </p:grpSpPr>
          <p:sp>
            <p:nvSpPr>
              <p:cNvPr id="7" name="Freeform 7"/>
              <p:cNvSpPr/>
              <p:nvPr/>
            </p:nvSpPr>
            <p:spPr>
              <a:xfrm>
                <a:off x="5376821" y="2757212"/>
                <a:ext cx="5660030" cy="6477053"/>
              </a:xfrm>
              <a:custGeom>
                <a:avLst/>
                <a:gdLst/>
                <a:ahLst/>
                <a:cxnLst/>
                <a:rect l="l" t="t" r="r" b="b"/>
                <a:pathLst>
                  <a:path w="7546707" h="8636070">
                    <a:moveTo>
                      <a:pt x="0" y="0"/>
                    </a:moveTo>
                    <a:lnTo>
                      <a:pt x="7546707" y="0"/>
                    </a:lnTo>
                    <a:lnTo>
                      <a:pt x="7546707" y="8636071"/>
                    </a:lnTo>
                    <a:lnTo>
                      <a:pt x="0" y="8636071"/>
                    </a:lnTo>
                    <a:lnTo>
                      <a:pt x="0" y="0"/>
                    </a:lnTo>
                    <a:close/>
                  </a:path>
                </a:pathLst>
              </a:custGeom>
              <a:blipFill>
                <a:blip r:embed="rId2">
                  <a:extLst>
                    <a:ext uri="{96DAC541-7B7A-43D3-8B79-37D633B846F1}">
                      <asvg:svgBlip xmlns="" xmlns:asvg="http://schemas.microsoft.com/office/drawing/2016/SVG/main" r:embed="rId3"/>
                    </a:ext>
                  </a:extLst>
                </a:blip>
                <a:stretch>
                  <a:fillRect r="-35676" b="-238"/>
                </a:stretch>
              </a:blipFill>
            </p:spPr>
          </p:sp>
          <p:grpSp>
            <p:nvGrpSpPr>
              <p:cNvPr id="8" name="Group 8"/>
              <p:cNvGrpSpPr>
                <a:grpSpLocks noChangeAspect="1"/>
              </p:cNvGrpSpPr>
              <p:nvPr/>
            </p:nvGrpSpPr>
            <p:grpSpPr>
              <a:xfrm>
                <a:off x="10006755" y="1409110"/>
                <a:ext cx="6255005" cy="12510011"/>
                <a:chOff x="-274725" y="0"/>
                <a:chExt cx="3175000" cy="6350000"/>
              </a:xfrm>
            </p:grpSpPr>
            <p:sp>
              <p:nvSpPr>
                <p:cNvPr id="9" name="Freeform 9"/>
                <p:cNvSpPr/>
                <p:nvPr/>
              </p:nvSpPr>
              <p:spPr>
                <a:xfrm>
                  <a:off x="-274725"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1773" r="-1773"/>
                  </a:stretch>
                </a:blipFill>
              </p:spPr>
            </p:sp>
          </p:grpSp>
        </p:grpSp>
        <p:sp>
          <p:nvSpPr>
            <p:cNvPr id="10" name="Freeform 10"/>
            <p:cNvSpPr/>
            <p:nvPr/>
          </p:nvSpPr>
          <p:spPr>
            <a:xfrm>
              <a:off x="10641870" y="650934"/>
              <a:ext cx="6551166" cy="13268186"/>
            </a:xfrm>
            <a:custGeom>
              <a:avLst/>
              <a:gdLst/>
              <a:ahLst/>
              <a:cxnLst/>
              <a:rect l="l" t="t" r="r" b="b"/>
              <a:pathLst>
                <a:path w="8734889" h="17690914">
                  <a:moveTo>
                    <a:pt x="0" y="0"/>
                  </a:moveTo>
                  <a:lnTo>
                    <a:pt x="8734889" y="0"/>
                  </a:lnTo>
                  <a:lnTo>
                    <a:pt x="8734889" y="17690914"/>
                  </a:lnTo>
                  <a:lnTo>
                    <a:pt x="0" y="17690914"/>
                  </a:lnTo>
                  <a:lnTo>
                    <a:pt x="0" y="0"/>
                  </a:lnTo>
                  <a:close/>
                </a:path>
              </a:pathLst>
            </a:custGeom>
            <a:blipFill>
              <a:blip r:embed="rId5"/>
              <a:stretch>
                <a:fillRect/>
              </a:stretch>
            </a:blipFill>
          </p:spPr>
        </p:sp>
      </p:grpSp>
      <p:sp>
        <p:nvSpPr>
          <p:cNvPr id="11" name="TextBox 11"/>
          <p:cNvSpPr txBox="1"/>
          <p:nvPr/>
        </p:nvSpPr>
        <p:spPr>
          <a:xfrm>
            <a:off x="1028882" y="6317117"/>
            <a:ext cx="8115300" cy="1346999"/>
          </a:xfrm>
          <a:prstGeom prst="rect">
            <a:avLst/>
          </a:prstGeom>
        </p:spPr>
        <p:txBody>
          <a:bodyPr lIns="0" tIns="0" rIns="0" bIns="0" rtlCol="0" anchor="t">
            <a:spAutoFit/>
          </a:bodyPr>
          <a:lstStyle/>
          <a:p>
            <a:pPr marL="0" lvl="0" indent="0" algn="just">
              <a:lnSpc>
                <a:spcPts val="5078"/>
              </a:lnSpc>
              <a:spcBef>
                <a:spcPct val="0"/>
              </a:spcBef>
            </a:pPr>
            <a:r>
              <a:rPr lang="en-US" sz="4231">
                <a:solidFill>
                  <a:srgbClr val="FFFFFF"/>
                </a:solidFill>
                <a:latin typeface="Codec Pro ExtraBold"/>
              </a:rPr>
              <a:t>Project Structure, Design and Requirements</a:t>
            </a:r>
          </a:p>
        </p:txBody>
      </p:sp>
      <p:sp>
        <p:nvSpPr>
          <p:cNvPr id="12" name="TextBox 12"/>
          <p:cNvSpPr txBox="1"/>
          <p:nvPr/>
        </p:nvSpPr>
        <p:spPr>
          <a:xfrm>
            <a:off x="1028700" y="8350885"/>
            <a:ext cx="6859344" cy="907415"/>
          </a:xfrm>
          <a:prstGeom prst="rect">
            <a:avLst/>
          </a:prstGeom>
        </p:spPr>
        <p:txBody>
          <a:bodyPr lIns="0" tIns="0" rIns="0" bIns="0" rtlCol="0" anchor="t">
            <a:spAutoFit/>
          </a:bodyPr>
          <a:lstStyle/>
          <a:p>
            <a:pPr marL="0" lvl="0" indent="0">
              <a:lnSpc>
                <a:spcPts val="3640"/>
              </a:lnSpc>
              <a:spcBef>
                <a:spcPct val="0"/>
              </a:spcBef>
            </a:pPr>
            <a:r>
              <a:rPr lang="en-US" sz="2800">
                <a:solidFill>
                  <a:srgbClr val="FDFDFD"/>
                </a:solidFill>
                <a:latin typeface="Libre Baskerville Italics"/>
              </a:rPr>
              <a:t>Explanation on Architecture, Structure and Design of the Texting App.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2" name="Group 2"/>
          <p:cNvGrpSpPr/>
          <p:nvPr/>
        </p:nvGrpSpPr>
        <p:grpSpPr>
          <a:xfrm>
            <a:off x="1364591" y="2716403"/>
            <a:ext cx="4992887" cy="6740805"/>
            <a:chOff x="0" y="0"/>
            <a:chExt cx="1287210" cy="1737839"/>
          </a:xfrm>
        </p:grpSpPr>
        <p:sp>
          <p:nvSpPr>
            <p:cNvPr id="3" name="Freeform 3"/>
            <p:cNvSpPr/>
            <p:nvPr/>
          </p:nvSpPr>
          <p:spPr>
            <a:xfrm>
              <a:off x="0" y="0"/>
              <a:ext cx="1287210" cy="1737839"/>
            </a:xfrm>
            <a:custGeom>
              <a:avLst/>
              <a:gdLst/>
              <a:ahLst/>
              <a:cxnLst/>
              <a:rect l="l" t="t" r="r" b="b"/>
              <a:pathLst>
                <a:path w="1287210" h="1737839">
                  <a:moveTo>
                    <a:pt x="65125" y="0"/>
                  </a:moveTo>
                  <a:lnTo>
                    <a:pt x="1222085" y="0"/>
                  </a:lnTo>
                  <a:cubicBezTo>
                    <a:pt x="1239358" y="0"/>
                    <a:pt x="1255922" y="6861"/>
                    <a:pt x="1268136" y="19075"/>
                  </a:cubicBezTo>
                  <a:cubicBezTo>
                    <a:pt x="1280349" y="31288"/>
                    <a:pt x="1287210" y="47853"/>
                    <a:pt x="1287210" y="65125"/>
                  </a:cubicBezTo>
                  <a:lnTo>
                    <a:pt x="1287210" y="1672714"/>
                  </a:lnTo>
                  <a:cubicBezTo>
                    <a:pt x="1287210" y="1689986"/>
                    <a:pt x="1280349" y="1706551"/>
                    <a:pt x="1268136" y="1718764"/>
                  </a:cubicBezTo>
                  <a:cubicBezTo>
                    <a:pt x="1255922" y="1730977"/>
                    <a:pt x="1239358" y="1737839"/>
                    <a:pt x="1222085" y="1737839"/>
                  </a:cubicBezTo>
                  <a:lnTo>
                    <a:pt x="65125" y="1737839"/>
                  </a:lnTo>
                  <a:cubicBezTo>
                    <a:pt x="47853" y="1737839"/>
                    <a:pt x="31288" y="1730977"/>
                    <a:pt x="19075" y="1718764"/>
                  </a:cubicBezTo>
                  <a:cubicBezTo>
                    <a:pt x="6861" y="1706551"/>
                    <a:pt x="0" y="1689986"/>
                    <a:pt x="0" y="1672714"/>
                  </a:cubicBezTo>
                  <a:lnTo>
                    <a:pt x="0" y="65125"/>
                  </a:lnTo>
                  <a:cubicBezTo>
                    <a:pt x="0" y="47853"/>
                    <a:pt x="6861" y="31288"/>
                    <a:pt x="19075" y="19075"/>
                  </a:cubicBezTo>
                  <a:cubicBezTo>
                    <a:pt x="31288" y="6861"/>
                    <a:pt x="47853" y="0"/>
                    <a:pt x="65125"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85725"/>
              <a:ext cx="1287210" cy="1823564"/>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1761470" y="8283432"/>
            <a:ext cx="4245089" cy="0"/>
          </a:xfrm>
          <a:prstGeom prst="line">
            <a:avLst/>
          </a:prstGeom>
          <a:ln w="38100" cap="flat">
            <a:solidFill>
              <a:srgbClr val="FFFFFF"/>
            </a:solidFill>
            <a:prstDash val="solid"/>
            <a:headEnd type="none" w="sm" len="sm"/>
            <a:tailEnd type="none" w="sm" len="sm"/>
          </a:ln>
        </p:spPr>
      </p:sp>
      <p:grpSp>
        <p:nvGrpSpPr>
          <p:cNvPr id="9" name="Group 9"/>
          <p:cNvGrpSpPr/>
          <p:nvPr/>
        </p:nvGrpSpPr>
        <p:grpSpPr>
          <a:xfrm>
            <a:off x="12266413" y="2716403"/>
            <a:ext cx="4992887" cy="6740805"/>
            <a:chOff x="0" y="0"/>
            <a:chExt cx="1287210" cy="1737839"/>
          </a:xfrm>
        </p:grpSpPr>
        <p:sp>
          <p:nvSpPr>
            <p:cNvPr id="10" name="Freeform 10"/>
            <p:cNvSpPr/>
            <p:nvPr/>
          </p:nvSpPr>
          <p:spPr>
            <a:xfrm>
              <a:off x="0" y="0"/>
              <a:ext cx="1287210" cy="1737839"/>
            </a:xfrm>
            <a:custGeom>
              <a:avLst/>
              <a:gdLst/>
              <a:ahLst/>
              <a:cxnLst/>
              <a:rect l="l" t="t" r="r" b="b"/>
              <a:pathLst>
                <a:path w="1287210" h="1737839">
                  <a:moveTo>
                    <a:pt x="65125" y="0"/>
                  </a:moveTo>
                  <a:lnTo>
                    <a:pt x="1222085" y="0"/>
                  </a:lnTo>
                  <a:cubicBezTo>
                    <a:pt x="1239358" y="0"/>
                    <a:pt x="1255922" y="6861"/>
                    <a:pt x="1268136" y="19075"/>
                  </a:cubicBezTo>
                  <a:cubicBezTo>
                    <a:pt x="1280349" y="31288"/>
                    <a:pt x="1287210" y="47853"/>
                    <a:pt x="1287210" y="65125"/>
                  </a:cubicBezTo>
                  <a:lnTo>
                    <a:pt x="1287210" y="1672714"/>
                  </a:lnTo>
                  <a:cubicBezTo>
                    <a:pt x="1287210" y="1689986"/>
                    <a:pt x="1280349" y="1706551"/>
                    <a:pt x="1268136" y="1718764"/>
                  </a:cubicBezTo>
                  <a:cubicBezTo>
                    <a:pt x="1255922" y="1730977"/>
                    <a:pt x="1239358" y="1737839"/>
                    <a:pt x="1222085" y="1737839"/>
                  </a:cubicBezTo>
                  <a:lnTo>
                    <a:pt x="65125" y="1737839"/>
                  </a:lnTo>
                  <a:cubicBezTo>
                    <a:pt x="47853" y="1737839"/>
                    <a:pt x="31288" y="1730977"/>
                    <a:pt x="19075" y="1718764"/>
                  </a:cubicBezTo>
                  <a:cubicBezTo>
                    <a:pt x="6861" y="1706551"/>
                    <a:pt x="0" y="1689986"/>
                    <a:pt x="0" y="1672714"/>
                  </a:cubicBezTo>
                  <a:lnTo>
                    <a:pt x="0" y="65125"/>
                  </a:lnTo>
                  <a:cubicBezTo>
                    <a:pt x="0" y="47853"/>
                    <a:pt x="6861" y="31288"/>
                    <a:pt x="19075" y="19075"/>
                  </a:cubicBezTo>
                  <a:cubicBezTo>
                    <a:pt x="31288" y="6861"/>
                    <a:pt x="47853" y="0"/>
                    <a:pt x="65125"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85725"/>
              <a:ext cx="1287210" cy="1823564"/>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6815502" y="2716403"/>
            <a:ext cx="4992887" cy="6740805"/>
            <a:chOff x="0" y="0"/>
            <a:chExt cx="1287210" cy="1737839"/>
          </a:xfrm>
        </p:grpSpPr>
        <p:sp>
          <p:nvSpPr>
            <p:cNvPr id="17" name="Freeform 17"/>
            <p:cNvSpPr/>
            <p:nvPr/>
          </p:nvSpPr>
          <p:spPr>
            <a:xfrm>
              <a:off x="0" y="0"/>
              <a:ext cx="1287210" cy="1737839"/>
            </a:xfrm>
            <a:custGeom>
              <a:avLst/>
              <a:gdLst/>
              <a:ahLst/>
              <a:cxnLst/>
              <a:rect l="l" t="t" r="r" b="b"/>
              <a:pathLst>
                <a:path w="1287210" h="1737839">
                  <a:moveTo>
                    <a:pt x="65125" y="0"/>
                  </a:moveTo>
                  <a:lnTo>
                    <a:pt x="1222085" y="0"/>
                  </a:lnTo>
                  <a:cubicBezTo>
                    <a:pt x="1239358" y="0"/>
                    <a:pt x="1255922" y="6861"/>
                    <a:pt x="1268136" y="19075"/>
                  </a:cubicBezTo>
                  <a:cubicBezTo>
                    <a:pt x="1280349" y="31288"/>
                    <a:pt x="1287210" y="47853"/>
                    <a:pt x="1287210" y="65125"/>
                  </a:cubicBezTo>
                  <a:lnTo>
                    <a:pt x="1287210" y="1672714"/>
                  </a:lnTo>
                  <a:cubicBezTo>
                    <a:pt x="1287210" y="1689986"/>
                    <a:pt x="1280349" y="1706551"/>
                    <a:pt x="1268136" y="1718764"/>
                  </a:cubicBezTo>
                  <a:cubicBezTo>
                    <a:pt x="1255922" y="1730977"/>
                    <a:pt x="1239358" y="1737839"/>
                    <a:pt x="1222085" y="1737839"/>
                  </a:cubicBezTo>
                  <a:lnTo>
                    <a:pt x="65125" y="1737839"/>
                  </a:lnTo>
                  <a:cubicBezTo>
                    <a:pt x="47853" y="1737839"/>
                    <a:pt x="31288" y="1730977"/>
                    <a:pt x="19075" y="1718764"/>
                  </a:cubicBezTo>
                  <a:cubicBezTo>
                    <a:pt x="6861" y="1706551"/>
                    <a:pt x="0" y="1689986"/>
                    <a:pt x="0" y="1672714"/>
                  </a:cubicBezTo>
                  <a:lnTo>
                    <a:pt x="0" y="65125"/>
                  </a:lnTo>
                  <a:cubicBezTo>
                    <a:pt x="0" y="47853"/>
                    <a:pt x="6861" y="31288"/>
                    <a:pt x="19075" y="19075"/>
                  </a:cubicBezTo>
                  <a:cubicBezTo>
                    <a:pt x="31288" y="6861"/>
                    <a:pt x="47853" y="0"/>
                    <a:pt x="65125" y="0"/>
                  </a:cubicBezTo>
                  <a:close/>
                </a:path>
              </a:pathLst>
            </a:custGeom>
            <a:solidFill>
              <a:srgbClr val="000000">
                <a:alpha val="0"/>
              </a:srgbClr>
            </a:solidFill>
            <a:ln w="38100" cap="rnd">
              <a:solidFill>
                <a:srgbClr val="FFFFFF"/>
              </a:solidFill>
              <a:prstDash val="solid"/>
              <a:round/>
            </a:ln>
          </p:spPr>
        </p:sp>
        <p:sp>
          <p:nvSpPr>
            <p:cNvPr id="18" name="TextBox 18"/>
            <p:cNvSpPr txBox="1"/>
            <p:nvPr/>
          </p:nvSpPr>
          <p:spPr>
            <a:xfrm>
              <a:off x="0" y="-85725"/>
              <a:ext cx="1287210" cy="1823564"/>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a:off x="7182173" y="8283432"/>
            <a:ext cx="4245089"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1028700" y="933450"/>
            <a:ext cx="16230600" cy="10096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odec Pro ExtraBold"/>
              </a:rPr>
              <a:t>Model-View-Presenter (MVP)</a:t>
            </a:r>
          </a:p>
        </p:txBody>
      </p:sp>
      <p:grpSp>
        <p:nvGrpSpPr>
          <p:cNvPr id="30" name="Group 29"/>
          <p:cNvGrpSpPr/>
          <p:nvPr/>
        </p:nvGrpSpPr>
        <p:grpSpPr>
          <a:xfrm>
            <a:off x="1753119" y="2958121"/>
            <a:ext cx="4604359" cy="6278949"/>
            <a:chOff x="1753119" y="2958121"/>
            <a:chExt cx="4604359" cy="6278949"/>
          </a:xfrm>
        </p:grpSpPr>
        <p:grpSp>
          <p:nvGrpSpPr>
            <p:cNvPr id="5" name="Group 5"/>
            <p:cNvGrpSpPr/>
            <p:nvPr/>
          </p:nvGrpSpPr>
          <p:grpSpPr>
            <a:xfrm>
              <a:off x="1761470" y="8419661"/>
              <a:ext cx="4596008" cy="817409"/>
              <a:chOff x="0" y="0"/>
              <a:chExt cx="1184891" cy="210735"/>
            </a:xfrm>
          </p:grpSpPr>
          <p:sp>
            <p:nvSpPr>
              <p:cNvPr id="6" name="Freeform 6"/>
              <p:cNvSpPr/>
              <p:nvPr/>
            </p:nvSpPr>
            <p:spPr>
              <a:xfrm>
                <a:off x="0" y="0"/>
                <a:ext cx="1184891" cy="210735"/>
              </a:xfrm>
              <a:custGeom>
                <a:avLst/>
                <a:gdLst/>
                <a:ahLst/>
                <a:cxnLst/>
                <a:rect l="l" t="t" r="r" b="b"/>
                <a:pathLst>
                  <a:path w="1184891" h="210735">
                    <a:moveTo>
                      <a:pt x="0" y="0"/>
                    </a:moveTo>
                    <a:lnTo>
                      <a:pt x="1184891" y="0"/>
                    </a:lnTo>
                    <a:lnTo>
                      <a:pt x="1184891" y="210735"/>
                    </a:lnTo>
                    <a:lnTo>
                      <a:pt x="0" y="210735"/>
                    </a:lnTo>
                    <a:close/>
                  </a:path>
                </a:pathLst>
              </a:custGeom>
              <a:solidFill>
                <a:srgbClr val="000000">
                  <a:alpha val="0"/>
                </a:srgbClr>
              </a:solidFill>
            </p:spPr>
          </p:sp>
          <p:sp>
            <p:nvSpPr>
              <p:cNvPr id="7" name="TextBox 7"/>
              <p:cNvSpPr txBox="1"/>
              <p:nvPr/>
            </p:nvSpPr>
            <p:spPr>
              <a:xfrm>
                <a:off x="0" y="-104775"/>
                <a:ext cx="1184891" cy="315510"/>
              </a:xfrm>
              <a:prstGeom prst="rect">
                <a:avLst/>
              </a:prstGeom>
            </p:spPr>
            <p:txBody>
              <a:bodyPr lIns="50800" tIns="50800" rIns="50800" bIns="50800" rtlCol="0" anchor="ctr"/>
              <a:lstStyle/>
              <a:p>
                <a:pPr marL="0" lvl="0" indent="0">
                  <a:lnSpc>
                    <a:spcPts val="4199"/>
                  </a:lnSpc>
                  <a:spcBef>
                    <a:spcPct val="0"/>
                  </a:spcBef>
                </a:pPr>
                <a:r>
                  <a:rPr lang="en-US" sz="2999">
                    <a:solidFill>
                      <a:srgbClr val="FFFFFF"/>
                    </a:solidFill>
                    <a:latin typeface="Codec Pro ExtraBold"/>
                  </a:rPr>
                  <a:t>Model</a:t>
                </a:r>
              </a:p>
            </p:txBody>
          </p:sp>
        </p:grpSp>
        <p:sp>
          <p:nvSpPr>
            <p:cNvPr id="23" name="Freeform 23"/>
            <p:cNvSpPr/>
            <p:nvPr/>
          </p:nvSpPr>
          <p:spPr>
            <a:xfrm>
              <a:off x="2023988" y="2958121"/>
              <a:ext cx="3674095" cy="3674095"/>
            </a:xfrm>
            <a:custGeom>
              <a:avLst/>
              <a:gdLst/>
              <a:ahLst/>
              <a:cxnLst/>
              <a:rect l="l" t="t" r="r" b="b"/>
              <a:pathLst>
                <a:path w="3674095" h="3674095">
                  <a:moveTo>
                    <a:pt x="0" y="0"/>
                  </a:moveTo>
                  <a:lnTo>
                    <a:pt x="3674094" y="0"/>
                  </a:lnTo>
                  <a:lnTo>
                    <a:pt x="3674094" y="3674095"/>
                  </a:lnTo>
                  <a:lnTo>
                    <a:pt x="0" y="3674095"/>
                  </a:lnTo>
                  <a:lnTo>
                    <a:pt x="0" y="0"/>
                  </a:lnTo>
                  <a:close/>
                </a:path>
              </a:pathLst>
            </a:custGeom>
            <a:blipFill>
              <a:blip r:embed="rId2"/>
              <a:stretch>
                <a:fillRect/>
              </a:stretch>
            </a:blipFill>
          </p:spPr>
        </p:sp>
        <p:sp>
          <p:nvSpPr>
            <p:cNvPr id="27" name="TextBox 27"/>
            <p:cNvSpPr txBox="1"/>
            <p:nvPr/>
          </p:nvSpPr>
          <p:spPr>
            <a:xfrm>
              <a:off x="1753119" y="6603641"/>
              <a:ext cx="4253440" cy="1546441"/>
            </a:xfrm>
            <a:prstGeom prst="rect">
              <a:avLst/>
            </a:prstGeom>
          </p:spPr>
          <p:txBody>
            <a:bodyPr lIns="0" tIns="0" rIns="0" bIns="0" rtlCol="0" anchor="t">
              <a:spAutoFit/>
            </a:bodyPr>
            <a:lstStyle/>
            <a:p>
              <a:pPr>
                <a:lnSpc>
                  <a:spcPts val="2103"/>
                </a:lnSpc>
              </a:pPr>
              <a:r>
                <a:rPr lang="en-US" sz="1502">
                  <a:solidFill>
                    <a:srgbClr val="FFFFFF"/>
                  </a:solidFill>
                  <a:latin typeface="Libre Baskerville"/>
                </a:rPr>
                <a:t>The Model component encapsulates the data and business logic of Texting App.</a:t>
              </a:r>
            </a:p>
            <a:p>
              <a:pPr>
                <a:lnSpc>
                  <a:spcPts val="2103"/>
                </a:lnSpc>
              </a:pPr>
              <a:r>
                <a:rPr lang="en-US" sz="1502">
                  <a:solidFill>
                    <a:srgbClr val="FFFFFF"/>
                  </a:solidFill>
                  <a:latin typeface="Libre Baskerville"/>
                </a:rPr>
                <a:t>It is responsible for data retrieval, manipulation, and storage.</a:t>
              </a:r>
            </a:p>
            <a:p>
              <a:pPr>
                <a:lnSpc>
                  <a:spcPts val="2103"/>
                </a:lnSpc>
                <a:spcBef>
                  <a:spcPct val="0"/>
                </a:spcBef>
              </a:pPr>
              <a:r>
                <a:rPr lang="en-US" sz="1502">
                  <a:solidFill>
                    <a:srgbClr val="FFFFFF"/>
                  </a:solidFill>
                  <a:latin typeface="Libre Baskerville"/>
                </a:rPr>
                <a:t>Ensures data consistency and integrity.</a:t>
              </a:r>
            </a:p>
            <a:p>
              <a:pPr marL="0" lvl="0" indent="0">
                <a:lnSpc>
                  <a:spcPts val="2103"/>
                </a:lnSpc>
                <a:spcBef>
                  <a:spcPct val="0"/>
                </a:spcBef>
              </a:pPr>
              <a:endParaRPr lang="en-US" sz="1502">
                <a:solidFill>
                  <a:srgbClr val="FFFFFF"/>
                </a:solidFill>
                <a:latin typeface="Libre Baskerville"/>
              </a:endParaRPr>
            </a:p>
          </p:txBody>
        </p:sp>
      </p:grpSp>
      <p:grpSp>
        <p:nvGrpSpPr>
          <p:cNvPr id="32" name="Group 31"/>
          <p:cNvGrpSpPr/>
          <p:nvPr/>
        </p:nvGrpSpPr>
        <p:grpSpPr>
          <a:xfrm>
            <a:off x="12613017" y="4028897"/>
            <a:ext cx="4265156" cy="5208173"/>
            <a:chOff x="12613017" y="4028897"/>
            <a:chExt cx="4265156" cy="5208173"/>
          </a:xfrm>
        </p:grpSpPr>
        <p:grpSp>
          <p:nvGrpSpPr>
            <p:cNvPr id="12" name="Group 12"/>
            <p:cNvGrpSpPr/>
            <p:nvPr/>
          </p:nvGrpSpPr>
          <p:grpSpPr>
            <a:xfrm>
              <a:off x="12633084" y="8419661"/>
              <a:ext cx="3152724" cy="817409"/>
              <a:chOff x="0" y="0"/>
              <a:chExt cx="812800" cy="210735"/>
            </a:xfrm>
          </p:grpSpPr>
          <p:sp>
            <p:nvSpPr>
              <p:cNvPr id="13" name="Freeform 13"/>
              <p:cNvSpPr/>
              <p:nvPr/>
            </p:nvSpPr>
            <p:spPr>
              <a:xfrm>
                <a:off x="0" y="0"/>
                <a:ext cx="812800" cy="210735"/>
              </a:xfrm>
              <a:custGeom>
                <a:avLst/>
                <a:gdLst/>
                <a:ahLst/>
                <a:cxnLst/>
                <a:rect l="l" t="t" r="r" b="b"/>
                <a:pathLst>
                  <a:path w="812800" h="210735">
                    <a:moveTo>
                      <a:pt x="0" y="0"/>
                    </a:moveTo>
                    <a:lnTo>
                      <a:pt x="812800" y="0"/>
                    </a:lnTo>
                    <a:lnTo>
                      <a:pt x="812800" y="210735"/>
                    </a:lnTo>
                    <a:lnTo>
                      <a:pt x="0" y="210735"/>
                    </a:lnTo>
                    <a:close/>
                  </a:path>
                </a:pathLst>
              </a:custGeom>
              <a:solidFill>
                <a:srgbClr val="000000">
                  <a:alpha val="0"/>
                </a:srgbClr>
              </a:solidFill>
              <a:ln cap="sq">
                <a:noFill/>
                <a:prstDash val="solid"/>
                <a:miter/>
              </a:ln>
            </p:spPr>
          </p:sp>
          <p:sp>
            <p:nvSpPr>
              <p:cNvPr id="14" name="TextBox 14"/>
              <p:cNvSpPr txBox="1"/>
              <p:nvPr/>
            </p:nvSpPr>
            <p:spPr>
              <a:xfrm>
                <a:off x="0" y="-104775"/>
                <a:ext cx="812800" cy="315510"/>
              </a:xfrm>
              <a:prstGeom prst="rect">
                <a:avLst/>
              </a:prstGeom>
            </p:spPr>
            <p:txBody>
              <a:bodyPr lIns="50800" tIns="50800" rIns="50800" bIns="50800" rtlCol="0" anchor="ctr"/>
              <a:lstStyle/>
              <a:p>
                <a:pPr marL="0" lvl="0" indent="0">
                  <a:lnSpc>
                    <a:spcPts val="4199"/>
                  </a:lnSpc>
                  <a:spcBef>
                    <a:spcPct val="0"/>
                  </a:spcBef>
                </a:pPr>
                <a:r>
                  <a:rPr lang="en-US" sz="2999">
                    <a:solidFill>
                      <a:srgbClr val="FFFFFF"/>
                    </a:solidFill>
                    <a:latin typeface="Codec Pro ExtraBold"/>
                  </a:rPr>
                  <a:t>Presenter</a:t>
                </a:r>
              </a:p>
            </p:txBody>
          </p:sp>
        </p:grpSp>
        <p:sp>
          <p:nvSpPr>
            <p:cNvPr id="15" name="AutoShape 15"/>
            <p:cNvSpPr/>
            <p:nvPr/>
          </p:nvSpPr>
          <p:spPr>
            <a:xfrm>
              <a:off x="12633084" y="8283432"/>
              <a:ext cx="4245089" cy="0"/>
            </a:xfrm>
            <a:prstGeom prst="line">
              <a:avLst/>
            </a:prstGeom>
            <a:ln w="38100" cap="flat">
              <a:solidFill>
                <a:srgbClr val="FFFFFF"/>
              </a:solidFill>
              <a:prstDash val="solid"/>
              <a:headEnd type="none" w="sm" len="sm"/>
              <a:tailEnd type="none" w="sm" len="sm"/>
            </a:ln>
          </p:spPr>
        </p:sp>
        <p:sp>
          <p:nvSpPr>
            <p:cNvPr id="25" name="Freeform 25"/>
            <p:cNvSpPr/>
            <p:nvPr/>
          </p:nvSpPr>
          <p:spPr>
            <a:xfrm>
              <a:off x="12719466" y="4028897"/>
              <a:ext cx="4086781" cy="1532543"/>
            </a:xfrm>
            <a:custGeom>
              <a:avLst/>
              <a:gdLst/>
              <a:ahLst/>
              <a:cxnLst/>
              <a:rect l="l" t="t" r="r" b="b"/>
              <a:pathLst>
                <a:path w="4086781" h="1532543">
                  <a:moveTo>
                    <a:pt x="0" y="0"/>
                  </a:moveTo>
                  <a:lnTo>
                    <a:pt x="4086781" y="0"/>
                  </a:lnTo>
                  <a:lnTo>
                    <a:pt x="4086781" y="1532543"/>
                  </a:lnTo>
                  <a:lnTo>
                    <a:pt x="0" y="1532543"/>
                  </a:lnTo>
                  <a:lnTo>
                    <a:pt x="0" y="0"/>
                  </a:lnTo>
                  <a:close/>
                </a:path>
              </a:pathLst>
            </a:custGeom>
            <a:blipFill>
              <a:blip r:embed="rId3"/>
              <a:stretch>
                <a:fillRect/>
              </a:stretch>
            </a:blipFill>
          </p:spPr>
        </p:sp>
        <p:sp>
          <p:nvSpPr>
            <p:cNvPr id="28" name="TextBox 28"/>
            <p:cNvSpPr txBox="1"/>
            <p:nvPr/>
          </p:nvSpPr>
          <p:spPr>
            <a:xfrm>
              <a:off x="12613017" y="6464037"/>
              <a:ext cx="4260158" cy="1511108"/>
            </a:xfrm>
            <a:prstGeom prst="rect">
              <a:avLst/>
            </a:prstGeom>
          </p:spPr>
          <p:txBody>
            <a:bodyPr lIns="0" tIns="0" rIns="0" bIns="0" rtlCol="0" anchor="t">
              <a:spAutoFit/>
            </a:bodyPr>
            <a:lstStyle/>
            <a:p>
              <a:pPr marL="0" lvl="0" indent="0">
                <a:lnSpc>
                  <a:spcPts val="2054"/>
                </a:lnSpc>
                <a:spcBef>
                  <a:spcPct val="0"/>
                </a:spcBef>
              </a:pPr>
              <a:r>
                <a:rPr lang="en-US" sz="1467">
                  <a:solidFill>
                    <a:srgbClr val="FFFFFF"/>
                  </a:solidFill>
                  <a:latin typeface="Libre Baskerville"/>
                </a:rPr>
                <a:t>The Presenter acts as an intermediary between the Model and the View. Handles user input, processes it, and updates the Model and View accordingly. Contains the application logic, making decisions based on user interactions.</a:t>
              </a:r>
            </a:p>
          </p:txBody>
        </p:sp>
      </p:grpSp>
      <p:grpSp>
        <p:nvGrpSpPr>
          <p:cNvPr id="31" name="Group 30"/>
          <p:cNvGrpSpPr/>
          <p:nvPr/>
        </p:nvGrpSpPr>
        <p:grpSpPr>
          <a:xfrm>
            <a:off x="7182173" y="3664018"/>
            <a:ext cx="4617892" cy="5573052"/>
            <a:chOff x="7182173" y="3664018"/>
            <a:chExt cx="4617892" cy="5573052"/>
          </a:xfrm>
        </p:grpSpPr>
        <p:grpSp>
          <p:nvGrpSpPr>
            <p:cNvPr id="20" name="Group 20"/>
            <p:cNvGrpSpPr/>
            <p:nvPr/>
          </p:nvGrpSpPr>
          <p:grpSpPr>
            <a:xfrm>
              <a:off x="7204057" y="8419661"/>
              <a:ext cx="4596008" cy="817409"/>
              <a:chOff x="0" y="0"/>
              <a:chExt cx="1184891" cy="210735"/>
            </a:xfrm>
          </p:grpSpPr>
          <p:sp>
            <p:nvSpPr>
              <p:cNvPr id="21" name="Freeform 21"/>
              <p:cNvSpPr/>
              <p:nvPr/>
            </p:nvSpPr>
            <p:spPr>
              <a:xfrm>
                <a:off x="0" y="0"/>
                <a:ext cx="1184891" cy="210735"/>
              </a:xfrm>
              <a:custGeom>
                <a:avLst/>
                <a:gdLst/>
                <a:ahLst/>
                <a:cxnLst/>
                <a:rect l="l" t="t" r="r" b="b"/>
                <a:pathLst>
                  <a:path w="1184891" h="210735">
                    <a:moveTo>
                      <a:pt x="0" y="0"/>
                    </a:moveTo>
                    <a:lnTo>
                      <a:pt x="1184891" y="0"/>
                    </a:lnTo>
                    <a:lnTo>
                      <a:pt x="1184891" y="210735"/>
                    </a:lnTo>
                    <a:lnTo>
                      <a:pt x="0" y="210735"/>
                    </a:lnTo>
                    <a:close/>
                  </a:path>
                </a:pathLst>
              </a:custGeom>
              <a:solidFill>
                <a:srgbClr val="000000">
                  <a:alpha val="0"/>
                </a:srgbClr>
              </a:solidFill>
            </p:spPr>
          </p:sp>
          <p:sp>
            <p:nvSpPr>
              <p:cNvPr id="22" name="TextBox 22"/>
              <p:cNvSpPr txBox="1"/>
              <p:nvPr/>
            </p:nvSpPr>
            <p:spPr>
              <a:xfrm>
                <a:off x="0" y="-104775"/>
                <a:ext cx="1184891" cy="315510"/>
              </a:xfrm>
              <a:prstGeom prst="rect">
                <a:avLst/>
              </a:prstGeom>
            </p:spPr>
            <p:txBody>
              <a:bodyPr lIns="50800" tIns="50800" rIns="50800" bIns="50800" rtlCol="0" anchor="ctr"/>
              <a:lstStyle/>
              <a:p>
                <a:pPr marL="0" lvl="0" indent="0">
                  <a:lnSpc>
                    <a:spcPts val="4199"/>
                  </a:lnSpc>
                  <a:spcBef>
                    <a:spcPct val="0"/>
                  </a:spcBef>
                </a:pPr>
                <a:r>
                  <a:rPr lang="en-US" sz="2999" dirty="0">
                    <a:solidFill>
                      <a:srgbClr val="FFFFFF"/>
                    </a:solidFill>
                    <a:latin typeface="Codec Pro ExtraBold"/>
                  </a:rPr>
                  <a:t>View</a:t>
                </a:r>
              </a:p>
            </p:txBody>
          </p:sp>
        </p:grpSp>
        <p:sp>
          <p:nvSpPr>
            <p:cNvPr id="24" name="Freeform 24"/>
            <p:cNvSpPr/>
            <p:nvPr/>
          </p:nvSpPr>
          <p:spPr>
            <a:xfrm>
              <a:off x="8012849" y="3664018"/>
              <a:ext cx="2262301" cy="2262301"/>
            </a:xfrm>
            <a:custGeom>
              <a:avLst/>
              <a:gdLst/>
              <a:ahLst/>
              <a:cxnLst/>
              <a:rect l="l" t="t" r="r" b="b"/>
              <a:pathLst>
                <a:path w="2262301" h="2262301">
                  <a:moveTo>
                    <a:pt x="0" y="0"/>
                  </a:moveTo>
                  <a:lnTo>
                    <a:pt x="2262302" y="0"/>
                  </a:lnTo>
                  <a:lnTo>
                    <a:pt x="2262302" y="2262301"/>
                  </a:lnTo>
                  <a:lnTo>
                    <a:pt x="0" y="2262301"/>
                  </a:lnTo>
                  <a:lnTo>
                    <a:pt x="0" y="0"/>
                  </a:lnTo>
                  <a:close/>
                </a:path>
              </a:pathLst>
            </a:custGeom>
            <a:blipFill>
              <a:blip r:embed="rId4"/>
              <a:stretch>
                <a:fillRect/>
              </a:stretch>
            </a:blipFill>
          </p:spPr>
        </p:sp>
        <p:sp>
          <p:nvSpPr>
            <p:cNvPr id="29" name="TextBox 29"/>
            <p:cNvSpPr txBox="1"/>
            <p:nvPr/>
          </p:nvSpPr>
          <p:spPr>
            <a:xfrm>
              <a:off x="7182173" y="6379497"/>
              <a:ext cx="4223205" cy="1680187"/>
            </a:xfrm>
            <a:prstGeom prst="rect">
              <a:avLst/>
            </a:prstGeom>
          </p:spPr>
          <p:txBody>
            <a:bodyPr lIns="0" tIns="0" rIns="0" bIns="0" rtlCol="0" anchor="t">
              <a:spAutoFit/>
            </a:bodyPr>
            <a:lstStyle/>
            <a:p>
              <a:pPr marL="0" lvl="0" indent="0">
                <a:lnSpc>
                  <a:spcPts val="2288"/>
                </a:lnSpc>
                <a:spcBef>
                  <a:spcPct val="0"/>
                </a:spcBef>
              </a:pPr>
              <a:r>
                <a:rPr lang="en-US" sz="1634">
                  <a:solidFill>
                    <a:srgbClr val="FFFFFF"/>
                  </a:solidFill>
                  <a:latin typeface="Libre Baskerville"/>
                </a:rPr>
                <a:t>The View component represents the user interface and presentation layer. It is responsible for displaying data to the user and capturing user input. Remains as passive as possible, avoiding direct dependencies on the Model.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5D50"/>
        </a:solidFill>
        <a:effectLst/>
      </p:bgPr>
    </p:bg>
    <p:spTree>
      <p:nvGrpSpPr>
        <p:cNvPr id="1" name=""/>
        <p:cNvGrpSpPr/>
        <p:nvPr/>
      </p:nvGrpSpPr>
      <p:grpSpPr>
        <a:xfrm>
          <a:off x="0" y="0"/>
          <a:ext cx="0" cy="0"/>
          <a:chOff x="0" y="0"/>
          <a:chExt cx="0" cy="0"/>
        </a:xfrm>
      </p:grpSpPr>
      <p:grpSp>
        <p:nvGrpSpPr>
          <p:cNvPr id="9" name="Group 8"/>
          <p:cNvGrpSpPr/>
          <p:nvPr/>
        </p:nvGrpSpPr>
        <p:grpSpPr>
          <a:xfrm>
            <a:off x="8534400" y="904180"/>
            <a:ext cx="11530820" cy="8345431"/>
            <a:chOff x="8534400" y="904180"/>
            <a:chExt cx="11530820" cy="8345431"/>
          </a:xfrm>
        </p:grpSpPr>
        <p:sp>
          <p:nvSpPr>
            <p:cNvPr id="2" name="Freeform 2"/>
            <p:cNvSpPr/>
            <p:nvPr/>
          </p:nvSpPr>
          <p:spPr>
            <a:xfrm>
              <a:off x="8763000" y="1134862"/>
              <a:ext cx="9942724" cy="7820840"/>
            </a:xfrm>
            <a:custGeom>
              <a:avLst/>
              <a:gdLst/>
              <a:ahLst/>
              <a:cxnLst/>
              <a:rect l="l" t="t" r="r" b="b"/>
              <a:pathLst>
                <a:path w="9942724" h="7820840">
                  <a:moveTo>
                    <a:pt x="0" y="0"/>
                  </a:moveTo>
                  <a:lnTo>
                    <a:pt x="9942724" y="0"/>
                  </a:lnTo>
                  <a:lnTo>
                    <a:pt x="9942724" y="7820840"/>
                  </a:lnTo>
                  <a:lnTo>
                    <a:pt x="0" y="7820840"/>
                  </a:lnTo>
                  <a:lnTo>
                    <a:pt x="0" y="0"/>
                  </a:lnTo>
                  <a:close/>
                </a:path>
              </a:pathLst>
            </a:custGeom>
            <a:blipFill>
              <a:blip r:embed="rId2"/>
              <a:stretch>
                <a:fillRect t="-4911" b="-4911"/>
              </a:stretch>
            </a:blipFill>
          </p:spPr>
        </p:sp>
        <p:sp>
          <p:nvSpPr>
            <p:cNvPr id="3" name="Freeform 3"/>
            <p:cNvSpPr/>
            <p:nvPr/>
          </p:nvSpPr>
          <p:spPr>
            <a:xfrm>
              <a:off x="8534400" y="904180"/>
              <a:ext cx="11530820" cy="8345431"/>
            </a:xfrm>
            <a:custGeom>
              <a:avLst/>
              <a:gdLst/>
              <a:ahLst/>
              <a:cxnLst/>
              <a:rect l="l" t="t" r="r" b="b"/>
              <a:pathLst>
                <a:path w="11530820" h="8345431">
                  <a:moveTo>
                    <a:pt x="0" y="0"/>
                  </a:moveTo>
                  <a:lnTo>
                    <a:pt x="11530820" y="0"/>
                  </a:lnTo>
                  <a:lnTo>
                    <a:pt x="11530820" y="8345432"/>
                  </a:lnTo>
                  <a:lnTo>
                    <a:pt x="0" y="8345432"/>
                  </a:lnTo>
                  <a:lnTo>
                    <a:pt x="0" y="0"/>
                  </a:lnTo>
                  <a:close/>
                </a:path>
              </a:pathLst>
            </a:custGeom>
            <a:blipFill>
              <a:blip r:embed="rId3"/>
              <a:stretch>
                <a:fillRect/>
              </a:stretch>
            </a:blipFill>
          </p:spPr>
        </p:sp>
      </p:grpSp>
      <p:grpSp>
        <p:nvGrpSpPr>
          <p:cNvPr id="4" name="Group 4"/>
          <p:cNvGrpSpPr/>
          <p:nvPr/>
        </p:nvGrpSpPr>
        <p:grpSpPr>
          <a:xfrm>
            <a:off x="367779" y="379753"/>
            <a:ext cx="7554000" cy="9719776"/>
            <a:chOff x="0" y="0"/>
            <a:chExt cx="1989531" cy="2559941"/>
          </a:xfrm>
        </p:grpSpPr>
        <p:sp>
          <p:nvSpPr>
            <p:cNvPr id="5" name="Freeform 5"/>
            <p:cNvSpPr/>
            <p:nvPr/>
          </p:nvSpPr>
          <p:spPr>
            <a:xfrm>
              <a:off x="0" y="0"/>
              <a:ext cx="1989531" cy="2559941"/>
            </a:xfrm>
            <a:custGeom>
              <a:avLst/>
              <a:gdLst/>
              <a:ahLst/>
              <a:cxnLst/>
              <a:rect l="l" t="t" r="r" b="b"/>
              <a:pathLst>
                <a:path w="1989531" h="2559941">
                  <a:moveTo>
                    <a:pt x="43045" y="0"/>
                  </a:moveTo>
                  <a:lnTo>
                    <a:pt x="1946486" y="0"/>
                  </a:lnTo>
                  <a:cubicBezTo>
                    <a:pt x="1970259" y="0"/>
                    <a:pt x="1989531" y="19272"/>
                    <a:pt x="1989531" y="43045"/>
                  </a:cubicBezTo>
                  <a:lnTo>
                    <a:pt x="1989531" y="2516896"/>
                  </a:lnTo>
                  <a:cubicBezTo>
                    <a:pt x="1989531" y="2540669"/>
                    <a:pt x="1970259" y="2559941"/>
                    <a:pt x="1946486" y="2559941"/>
                  </a:cubicBezTo>
                  <a:lnTo>
                    <a:pt x="43045" y="2559941"/>
                  </a:lnTo>
                  <a:cubicBezTo>
                    <a:pt x="31629" y="2559941"/>
                    <a:pt x="20680" y="2555406"/>
                    <a:pt x="12608" y="2547333"/>
                  </a:cubicBezTo>
                  <a:cubicBezTo>
                    <a:pt x="4535" y="2539261"/>
                    <a:pt x="0" y="2528312"/>
                    <a:pt x="0" y="2516896"/>
                  </a:cubicBezTo>
                  <a:lnTo>
                    <a:pt x="0" y="43045"/>
                  </a:lnTo>
                  <a:cubicBezTo>
                    <a:pt x="0" y="19272"/>
                    <a:pt x="19272" y="0"/>
                    <a:pt x="43045" y="0"/>
                  </a:cubicBezTo>
                  <a:close/>
                </a:path>
              </a:pathLst>
            </a:custGeom>
            <a:solidFill>
              <a:srgbClr val="000000">
                <a:alpha val="0"/>
              </a:srgbClr>
            </a:solidFill>
            <a:ln w="28575" cap="rnd">
              <a:solidFill>
                <a:srgbClr val="FDFDFD"/>
              </a:solidFill>
              <a:prstDash val="solid"/>
              <a:round/>
            </a:ln>
          </p:spPr>
        </p:sp>
        <p:sp>
          <p:nvSpPr>
            <p:cNvPr id="6" name="TextBox 6"/>
            <p:cNvSpPr txBox="1"/>
            <p:nvPr/>
          </p:nvSpPr>
          <p:spPr>
            <a:xfrm>
              <a:off x="0" y="-85725"/>
              <a:ext cx="1989531" cy="2645666"/>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768245" y="1639687"/>
            <a:ext cx="6696209" cy="8010990"/>
          </a:xfrm>
          <a:prstGeom prst="rect">
            <a:avLst/>
          </a:prstGeom>
        </p:spPr>
        <p:txBody>
          <a:bodyPr lIns="0" tIns="0" rIns="0" bIns="0" rtlCol="0" anchor="t">
            <a:spAutoFit/>
          </a:bodyPr>
          <a:lstStyle/>
          <a:p>
            <a:pPr>
              <a:lnSpc>
                <a:spcPts val="2055"/>
              </a:lnSpc>
            </a:pPr>
            <a:r>
              <a:rPr lang="en-US" sz="1468">
                <a:solidFill>
                  <a:srgbClr val="FDFDFD"/>
                </a:solidFill>
                <a:latin typeface="Libre Baskerville Italics"/>
              </a:rPr>
              <a:t>Model Classes (modelclasses package): </a:t>
            </a:r>
          </a:p>
          <a:p>
            <a:pPr>
              <a:lnSpc>
                <a:spcPts val="2055"/>
              </a:lnSpc>
            </a:pPr>
            <a:r>
              <a:rPr lang="en-US" sz="1468">
                <a:solidFill>
                  <a:srgbClr val="FDFDFD"/>
                </a:solidFill>
                <a:latin typeface="Libre Baskerville Italics"/>
              </a:rPr>
              <a:t>Chat.kt: Represents a chat message with attributes such as sender, message content, receiver, etc. </a:t>
            </a:r>
          </a:p>
          <a:p>
            <a:pPr>
              <a:lnSpc>
                <a:spcPts val="2055"/>
              </a:lnSpc>
            </a:pPr>
            <a:r>
              <a:rPr lang="en-US" sz="1468">
                <a:solidFill>
                  <a:srgbClr val="FDFDFD"/>
                </a:solidFill>
                <a:latin typeface="Libre Baskerville Italics"/>
              </a:rPr>
              <a:t>ChatList.kt: Represents a list of chats, possibly used for chat organization. </a:t>
            </a:r>
          </a:p>
          <a:p>
            <a:pPr>
              <a:lnSpc>
                <a:spcPts val="2055"/>
              </a:lnSpc>
            </a:pPr>
            <a:r>
              <a:rPr lang="en-US" sz="1468">
                <a:solidFill>
                  <a:srgbClr val="FDFDFD"/>
                </a:solidFill>
                <a:latin typeface="Libre Baskerville Italics"/>
              </a:rPr>
              <a:t>Users.kt: Represents user data, including UID, username, profile information, etc. </a:t>
            </a:r>
          </a:p>
          <a:p>
            <a:pPr>
              <a:lnSpc>
                <a:spcPts val="2055"/>
              </a:lnSpc>
            </a:pPr>
            <a:r>
              <a:rPr lang="en-US" sz="1468">
                <a:solidFill>
                  <a:srgbClr val="FDFDFD"/>
                </a:solidFill>
                <a:latin typeface="Libre Baskerville Italics"/>
              </a:rPr>
              <a:t>Activities: </a:t>
            </a:r>
          </a:p>
          <a:p>
            <a:pPr>
              <a:lnSpc>
                <a:spcPts val="2055"/>
              </a:lnSpc>
            </a:pPr>
            <a:r>
              <a:rPr lang="en-US" sz="1468">
                <a:solidFill>
                  <a:srgbClr val="FDFDFD"/>
                </a:solidFill>
                <a:latin typeface="Libre Baskerville Italics"/>
              </a:rPr>
              <a:t>LoginActivity.kt: Handles user login functionality using Firebase Authentication. Uses email and password for user login. </a:t>
            </a:r>
          </a:p>
          <a:p>
            <a:pPr>
              <a:lnSpc>
                <a:spcPts val="2055"/>
              </a:lnSpc>
            </a:pPr>
            <a:r>
              <a:rPr lang="en-US" sz="1468">
                <a:solidFill>
                  <a:srgbClr val="FDFDFD"/>
                </a:solidFill>
                <a:latin typeface="Libre Baskerville Italics"/>
              </a:rPr>
              <a:t>MainActivity.kt: Main activity that contains a TabLayout with three fragments: ChatsFragment, SearchFragment, and SettingsFragment. Handles user authentication, retrieves user data, and populates the Uwith user information. Manages the chat list and user profile display. </a:t>
            </a:r>
          </a:p>
          <a:p>
            <a:pPr>
              <a:lnSpc>
                <a:spcPts val="2055"/>
              </a:lnSpc>
            </a:pPr>
            <a:r>
              <a:rPr lang="en-US" sz="1468">
                <a:solidFill>
                  <a:srgbClr val="FDFDFD"/>
                </a:solidFill>
                <a:latin typeface="Libre Baskerville Italics"/>
              </a:rPr>
              <a:t>MessageActivity.kt: Manages individual chat conversations. Displays user information and chat messages. Supports sending text messages and images. Updates message status (seen/unseen) and retrieves messages from Firebase. </a:t>
            </a:r>
          </a:p>
          <a:p>
            <a:pPr>
              <a:lnSpc>
                <a:spcPts val="2055"/>
              </a:lnSpc>
            </a:pPr>
            <a:r>
              <a:rPr lang="en-US" sz="1468">
                <a:solidFill>
                  <a:srgbClr val="FDFDFD"/>
                </a:solidFill>
                <a:latin typeface="Libre Baskerville Italics"/>
              </a:rPr>
              <a:t>RegisterActivity.kt: Handles user registration using Firebase Authentication. Collects user details like username, email, and password. Creates a new user account in Firebase Realtime Database. </a:t>
            </a:r>
          </a:p>
          <a:p>
            <a:pPr>
              <a:lnSpc>
                <a:spcPts val="2055"/>
              </a:lnSpc>
            </a:pPr>
            <a:r>
              <a:rPr lang="en-US" sz="1468">
                <a:solidFill>
                  <a:srgbClr val="FDFDFD"/>
                </a:solidFill>
                <a:latin typeface="Libre Baskerville Italics"/>
              </a:rPr>
              <a:t>WelcomeActivity.kt: Landing page that directs users to login or register based on their authentication status. </a:t>
            </a:r>
          </a:p>
          <a:p>
            <a:pPr>
              <a:lnSpc>
                <a:spcPts val="2055"/>
              </a:lnSpc>
            </a:pPr>
            <a:r>
              <a:rPr lang="en-US" sz="1468">
                <a:solidFill>
                  <a:srgbClr val="FDFDFD"/>
                </a:solidFill>
                <a:latin typeface="Libre Baskerville Italics"/>
              </a:rPr>
              <a:t>Firebase Integration: </a:t>
            </a:r>
          </a:p>
          <a:p>
            <a:pPr>
              <a:lnSpc>
                <a:spcPts val="2055"/>
              </a:lnSpc>
            </a:pPr>
            <a:r>
              <a:rPr lang="en-US" sz="1468">
                <a:solidFill>
                  <a:srgbClr val="FDFDFD"/>
                </a:solidFill>
                <a:latin typeface="Libre Baskerville Italics"/>
              </a:rPr>
              <a:t>Firebase Authentication (mAuth): Used for user authentication (login and registration). </a:t>
            </a:r>
          </a:p>
          <a:p>
            <a:pPr>
              <a:lnSpc>
                <a:spcPts val="2055"/>
              </a:lnSpc>
            </a:pPr>
            <a:r>
              <a:rPr lang="en-US" sz="1468">
                <a:solidFill>
                  <a:srgbClr val="FDFDFD"/>
                </a:solidFill>
                <a:latin typeface="Libre Baskerville Italics"/>
              </a:rPr>
              <a:t>Firebase Realtime Database (refUsers): Stores and retrieves user-related data. Manages chat lists, individual chat messages, and user information. </a:t>
            </a:r>
          </a:p>
          <a:p>
            <a:pPr>
              <a:lnSpc>
                <a:spcPts val="2055"/>
              </a:lnSpc>
            </a:pPr>
            <a:r>
              <a:rPr lang="en-US" sz="1468">
                <a:solidFill>
                  <a:srgbClr val="FDFDFD"/>
                </a:solidFill>
                <a:latin typeface="Libre Baskerville Italics"/>
              </a:rPr>
              <a:t>Layouts: XML layout files (res/layout): Define the visual structure of activities and fragments. Include components like buttons, text fields, toolbars, and RecyclerViews. </a:t>
            </a:r>
          </a:p>
          <a:p>
            <a:pPr marL="0" lvl="0" indent="0">
              <a:lnSpc>
                <a:spcPts val="2055"/>
              </a:lnSpc>
              <a:spcBef>
                <a:spcPct val="0"/>
              </a:spcBef>
            </a:pPr>
            <a:r>
              <a:rPr lang="en-US" sz="1468">
                <a:solidFill>
                  <a:srgbClr val="FDFDFD"/>
                </a:solidFill>
                <a:latin typeface="Libre Baskerville Italics"/>
              </a:rPr>
              <a:t>Adapters (AdapterClasses package): ChatsAdapter.kt: Manages the display of chat messages in RecyclerView. Binds chat data to UI elements.</a:t>
            </a:r>
          </a:p>
        </p:txBody>
      </p:sp>
      <p:sp>
        <p:nvSpPr>
          <p:cNvPr id="8" name="TextBox 8"/>
          <p:cNvSpPr txBox="1"/>
          <p:nvPr/>
        </p:nvSpPr>
        <p:spPr>
          <a:xfrm>
            <a:off x="768245" y="601462"/>
            <a:ext cx="4367190" cy="1066800"/>
          </a:xfrm>
          <a:prstGeom prst="rect">
            <a:avLst/>
          </a:prstGeom>
        </p:spPr>
        <p:txBody>
          <a:bodyPr lIns="0" tIns="0" rIns="0" bIns="0" rtlCol="0" anchor="t">
            <a:spAutoFit/>
          </a:bodyPr>
          <a:lstStyle/>
          <a:p>
            <a:pPr marL="0" lvl="0" indent="0" algn="l">
              <a:lnSpc>
                <a:spcPts val="7680"/>
              </a:lnSpc>
              <a:spcBef>
                <a:spcPct val="0"/>
              </a:spcBef>
            </a:pPr>
            <a:r>
              <a:rPr lang="en-US" sz="6400">
                <a:solidFill>
                  <a:srgbClr val="FDFDFD"/>
                </a:solidFill>
                <a:latin typeface="Codec Pro ExtraBold"/>
              </a:rPr>
              <a:t>Structure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1843</Words>
  <Application>Microsoft Office PowerPoint</Application>
  <PresentationFormat>Custom</PresentationFormat>
  <Paragraphs>211</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Glacial Indifference Italics</vt:lpstr>
      <vt:lpstr>Calibri</vt:lpstr>
      <vt:lpstr>Open Sans</vt:lpstr>
      <vt:lpstr>Codec Pro ExtraBold</vt:lpstr>
      <vt:lpstr>Libre Baskerville Italics</vt:lpstr>
      <vt:lpstr>Codec Pro</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and Red, Minimal Gradient FinTech Pitch Deck</dc:title>
  <dc:creator>Aayush Raghuvanshi</dc:creator>
  <cp:lastModifiedBy>Aayush Raghuvanshi</cp:lastModifiedBy>
  <cp:revision>7</cp:revision>
  <dcterms:created xsi:type="dcterms:W3CDTF">2006-08-16T00:00:00Z</dcterms:created>
  <dcterms:modified xsi:type="dcterms:W3CDTF">2023-12-21T15:14:34Z</dcterms:modified>
  <dc:identifier>DAF3AIqZDIM</dc:identifier>
</cp:coreProperties>
</file>